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handoutMasterIdLst>
    <p:handoutMasterId r:id="rId64"/>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548" r:id="rId14"/>
    <p:sldId id="374" r:id="rId15"/>
    <p:sldId id="549" r:id="rId16"/>
    <p:sldId id="550" r:id="rId17"/>
    <p:sldId id="379" r:id="rId18"/>
    <p:sldId id="551" r:id="rId19"/>
    <p:sldId id="552" r:id="rId20"/>
    <p:sldId id="382" r:id="rId21"/>
    <p:sldId id="553" r:id="rId22"/>
    <p:sldId id="554" r:id="rId23"/>
    <p:sldId id="385" r:id="rId24"/>
    <p:sldId id="555" r:id="rId25"/>
    <p:sldId id="556" r:id="rId26"/>
    <p:sldId id="289" r:id="rId27"/>
    <p:sldId id="559" r:id="rId28"/>
    <p:sldId id="560" r:id="rId29"/>
    <p:sldId id="388" r:id="rId30"/>
    <p:sldId id="561" r:id="rId31"/>
    <p:sldId id="562" r:id="rId32"/>
    <p:sldId id="297" r:id="rId33"/>
    <p:sldId id="563" r:id="rId34"/>
    <p:sldId id="564" r:id="rId35"/>
    <p:sldId id="301" r:id="rId36"/>
    <p:sldId id="565" r:id="rId37"/>
    <p:sldId id="566" r:id="rId38"/>
    <p:sldId id="391" r:id="rId39"/>
    <p:sldId id="567" r:id="rId40"/>
    <p:sldId id="568" r:id="rId41"/>
    <p:sldId id="394" r:id="rId42"/>
    <p:sldId id="569" r:id="rId43"/>
    <p:sldId id="570" r:id="rId44"/>
    <p:sldId id="397" r:id="rId45"/>
    <p:sldId id="571" r:id="rId46"/>
    <p:sldId id="572" r:id="rId47"/>
    <p:sldId id="400" r:id="rId48"/>
    <p:sldId id="573" r:id="rId49"/>
    <p:sldId id="574" r:id="rId50"/>
    <p:sldId id="403" r:id="rId51"/>
    <p:sldId id="575" r:id="rId52"/>
    <p:sldId id="576" r:id="rId53"/>
    <p:sldId id="406" r:id="rId54"/>
    <p:sldId id="577" r:id="rId55"/>
    <p:sldId id="578" r:id="rId56"/>
    <p:sldId id="358" r:id="rId57"/>
    <p:sldId id="579" r:id="rId58"/>
    <p:sldId id="580" r:id="rId59"/>
    <p:sldId id="361" r:id="rId60"/>
    <p:sldId id="581" r:id="rId61"/>
    <p:sldId id="582" r:id="rId62"/>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FD2"/>
    <a:srgbClr val="9BCC00"/>
    <a:srgbClr val="9ED000"/>
    <a:srgbClr val="F4FCD8"/>
    <a:srgbClr val="FFFFFF"/>
    <a:srgbClr val="E8FFC8"/>
    <a:srgbClr val="FAF7C8"/>
    <a:srgbClr val="FAF8C8"/>
    <a:srgbClr val="F5FFC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6" autoAdjust="0"/>
    <p:restoredTop sz="94451" autoAdjust="0"/>
  </p:normalViewPr>
  <p:slideViewPr>
    <p:cSldViewPr>
      <p:cViewPr>
        <p:scale>
          <a:sx n="75" d="100"/>
          <a:sy n="75" d="100"/>
        </p:scale>
        <p:origin x="-834" y="-77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22T14:27:02.854" idx="2">
    <p:pos x="5418" y="301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pport.microsoft.com/kb/310560/b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gertron.hit.bg/Bs.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image" Target="../media/image15.jpeg"/><Relationship Id="rId16"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File_syste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Waterfall_mode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9.png"/><Relationship Id="rId3" Type="http://schemas.microsoft.com/office/2007/relationships/hdphoto" Target="../media/hdphoto3.wdp"/><Relationship Id="rId7" Type="http://schemas.openxmlformats.org/officeDocument/2006/relationships/image" Target="../media/image34.jpeg"/><Relationship Id="rId12" Type="http://schemas.openxmlformats.org/officeDocument/2006/relationships/image" Target="../media/image38.jpeg"/><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3.jpeg"/><Relationship Id="rId11" Type="http://schemas.openxmlformats.org/officeDocument/2006/relationships/image" Target="../media/image37.jpeg"/><Relationship Id="rId5" Type="http://schemas.microsoft.com/office/2007/relationships/hdphoto" Target="../media/hdphoto4.wdp"/><Relationship Id="rId10" Type="http://schemas.openxmlformats.org/officeDocument/2006/relationships/image" Target="../media/image36.jpeg"/><Relationship Id="rId4" Type="http://schemas.openxmlformats.org/officeDocument/2006/relationships/image" Target="../media/image32.jpeg"/><Relationship Id="rId9"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Opus_(codec)" TargetMode="External"/><Relationship Id="rId7" Type="http://schemas.openxmlformats.org/officeDocument/2006/relationships/hyperlink" Target="http://en.wikipedia.org/wiki/Category:Lossless_compression_algorithms" TargetMode="External"/><Relationship Id="rId2" Type="http://schemas.openxmlformats.org/officeDocument/2006/relationships/hyperlink" Target="http://en.wikipedia.org/wiki/Lempel%E2%80%93Ziv%E2%80%93Welch" TargetMode="External"/><Relationship Id="rId1" Type="http://schemas.openxmlformats.org/officeDocument/2006/relationships/slideLayout" Target="../slideLayouts/slideLayout2.xml"/><Relationship Id="rId6" Type="http://schemas.openxmlformats.org/officeDocument/2006/relationships/hyperlink" Target="http://en.wikipedia.org/wiki/Category:Lossy_compression_algorithms" TargetMode="External"/><Relationship Id="rId5" Type="http://schemas.openxmlformats.org/officeDocument/2006/relationships/hyperlink" Target="http://en.wikipedia.org/wiki/QuickTime_Graphics" TargetMode="External"/><Relationship Id="rId4" Type="http://schemas.openxmlformats.org/officeDocument/2006/relationships/hyperlink" Target="http://en.wikipedia.org/wiki/Microsoft_Video_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uroci.net/urok/1034/%CA%EE%EC%EF%FE%F2%FA%F0%ED%E0-%C3%F0%E0%F4%E8%EA%E0-%CE%F1%ED%EE%E2%ED%E8-%EF%EE%ED%FF%F2%E8%FF-%C2%E8%E4%EE%E2%E5.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tuj.asenevtsi.com/DB2007/BD35.ht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Public-key_cryptography" TargetMode="External"/><Relationship Id="rId2" Type="http://schemas.openxmlformats.org/officeDocument/2006/relationships/hyperlink" Target="http://en.wikipedia.org/wiki/Symmetric-key_algorith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webopedia.com/DidYouKnow/Hardware_Software/2004/BootProcess.as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ashg.org/2013meeting/pages/abstract_powerpoint.shtml" TargetMode="External"/><Relationship Id="rId2" Type="http://schemas.openxmlformats.org/officeDocument/2006/relationships/hyperlink" Target="http://www.slideshare.net/PlusOrMinusZero/slide-presentation-guidelin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5" Type="http://schemas.openxmlformats.org/officeDocument/2006/relationships/image" Target="../media/image65.jpeg"/><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Secure_Sockets_Layer" TargetMode="External"/><Relationship Id="rId2" Type="http://schemas.openxmlformats.org/officeDocument/2006/relationships/hyperlink" Target="http://en.wikipedia.org/wiki/Computer_network"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imple.wikipedia.org/wiki/Internet" TargetMode="External"/><Relationship Id="rId2" Type="http://schemas.openxmlformats.org/officeDocument/2006/relationships/hyperlink" Target="http://en.wikipedia.org/wiki/WW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en.wikipedia.org/wiki/E-mai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 Id="rId5" Type="http://schemas.openxmlformats.org/officeDocument/2006/relationships/image" Target="../media/image80.jpeg"/><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bg.wikipedia.org/wiki/%D0%A3%D0%B5%D0%B1_%D1%81%D1%82%D1%80%D0%B0%D0%BD%D0%B8%D1%86%D0%B0" TargetMode="External"/><Relationship Id="rId3" Type="http://schemas.openxmlformats.org/officeDocument/2006/relationships/hyperlink" Target="http://bg.wikipedia.org/wiki/HTML" TargetMode="External"/><Relationship Id="rId7" Type="http://schemas.openxmlformats.org/officeDocument/2006/relationships/hyperlink" Target="http://bg.wikipedia.org/w/index.php?title=CERN_httpd&amp;action=edit&amp;redlink=1" TargetMode="External"/><Relationship Id="rId2" Type="http://schemas.openxmlformats.org/officeDocument/2006/relationships/hyperlink" Target="http://bg.wikipedia.org/wiki/HTTP" TargetMode="External"/><Relationship Id="rId1" Type="http://schemas.openxmlformats.org/officeDocument/2006/relationships/slideLayout" Target="../slideLayouts/slideLayout2.xml"/><Relationship Id="rId6" Type="http://schemas.openxmlformats.org/officeDocument/2006/relationships/hyperlink" Target="http://bg.wikipedia.org/wiki/%D0%A3%D0%B5%D0%B1_%D1%81%D1%8A%D1%80%D0%B2%D1%8A%D1%80" TargetMode="External"/><Relationship Id="rId11" Type="http://schemas.openxmlformats.org/officeDocument/2006/relationships/hyperlink" Target="http://bg.wikipedia.org/wiki/%D0%A3%D0%B5%D0%B1" TargetMode="External"/><Relationship Id="rId5" Type="http://schemas.openxmlformats.org/officeDocument/2006/relationships/hyperlink" Target="http://bg.wikipedia.org/w/index.php?title=WorldWideWeb&amp;action=edit&amp;redlink=1" TargetMode="External"/><Relationship Id="rId10" Type="http://schemas.openxmlformats.org/officeDocument/2006/relationships/hyperlink" Target="http://bg.wikipedia.org/w/index.php?title=Line_Mode_Browser&amp;action=edit&amp;redlink=1" TargetMode="External"/><Relationship Id="rId4" Type="http://schemas.openxmlformats.org/officeDocument/2006/relationships/hyperlink" Target="http://bg.wikipedia.org/wiki/%D0%A3%D0%B5%D0%B1_%D0%B1%D1%80%D0%B0%D1%83%D0%B7%D1%8A%D1%80" TargetMode="External"/><Relationship Id="rId9" Type="http://schemas.openxmlformats.org/officeDocument/2006/relationships/hyperlink" Target="http://bg.wikipedia.org/w/index.php?title=NeXTcube&amp;action=edit&amp;redlink=1"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oreilly.com/javascript/excerpts/learning-javascript/javascript-datatypes-variables.html" TargetMode="External"/><Relationship Id="rId2" Type="http://schemas.openxmlformats.org/officeDocument/2006/relationships/hyperlink" Target="http://www.w3schools.com/js/js_variables.asp"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JavaScript/Guide/Values,_variables,_and_literals" TargetMode="External"/><Relationship Id="rId4" Type="http://schemas.openxmlformats.org/officeDocument/2006/relationships/hyperlink" Target="http://www.tutorialspoint.com/javascript/javascript_variables.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smtClean="0"/>
              <a:t>Примерни въпроси за НОИТ</a:t>
            </a:r>
            <a:endParaRPr lang="bg-BG" dirty="0"/>
          </a:p>
        </p:txBody>
      </p:sp>
      <p:sp>
        <p:nvSpPr>
          <p:cNvPr id="3" name="Subtitle 2"/>
          <p:cNvSpPr>
            <a:spLocks noGrp="1"/>
          </p:cNvSpPr>
          <p:nvPr>
            <p:ph type="subTitle" idx="1"/>
          </p:nvPr>
        </p:nvSpPr>
        <p:spPr/>
        <p:txBody>
          <a:bodyPr/>
          <a:lstStyle/>
          <a:p>
            <a:r>
              <a:rPr lang="en-US" dirty="0" smtClean="0"/>
              <a:t>Team Pear</a:t>
            </a:r>
            <a:endParaRPr lang="bg-BG" dirty="0"/>
          </a:p>
        </p:txBody>
      </p:sp>
      <p:sp>
        <p:nvSpPr>
          <p:cNvPr id="4" name="Text Placeholder 3"/>
          <p:cNvSpPr>
            <a:spLocks noGrp="1"/>
          </p:cNvSpPr>
          <p:nvPr>
            <p:ph type="body" sz="quarter" idx="10"/>
          </p:nvPr>
        </p:nvSpPr>
        <p:spPr>
          <a:xfrm>
            <a:off x="444500" y="4572000"/>
            <a:ext cx="3289300" cy="2600712"/>
          </a:xfrm>
        </p:spPr>
        <p:txBody>
          <a:bodyPr/>
          <a:lstStyle/>
          <a:p>
            <a:r>
              <a:rPr sz="1500" smtClean="0"/>
              <a:t>IankoVanov</a:t>
            </a:r>
          </a:p>
          <a:p>
            <a:r>
              <a:rPr sz="1500" smtClean="0"/>
              <a:t>IvanVidenov</a:t>
            </a:r>
          </a:p>
          <a:p>
            <a:r>
              <a:rPr sz="1500"/>
              <a:t>d</a:t>
            </a:r>
            <a:r>
              <a:rPr sz="1500" smtClean="0"/>
              <a:t>pesheva</a:t>
            </a:r>
          </a:p>
          <a:p>
            <a:r>
              <a:rPr sz="1500" smtClean="0"/>
              <a:t>Neda.Krasimirova</a:t>
            </a:r>
          </a:p>
          <a:p>
            <a:r>
              <a:rPr sz="1500" smtClean="0"/>
              <a:t>kameliq.rr</a:t>
            </a:r>
          </a:p>
          <a:p>
            <a:r>
              <a:rPr lang="en-US" sz="1500" dirty="0" smtClean="0"/>
              <a:t>G</a:t>
            </a:r>
            <a:r>
              <a:rPr sz="1500" smtClean="0"/>
              <a:t>eorgimanov</a:t>
            </a:r>
          </a:p>
          <a:p>
            <a:r>
              <a:rPr sz="1500" smtClean="0"/>
              <a:t>IvoPN</a:t>
            </a:r>
          </a:p>
          <a:p>
            <a:r>
              <a:rPr sz="1500" smtClean="0"/>
              <a:t>SmileyFace</a:t>
            </a:r>
          </a:p>
          <a:p>
            <a:r>
              <a:rPr sz="1500" smtClean="0"/>
              <a:t>Dian_Atanasov</a:t>
            </a:r>
          </a:p>
          <a:p>
            <a:endParaRPr lang="bg-BG" dirty="0"/>
          </a:p>
        </p:txBody>
      </p:sp>
      <p:pic>
        <p:nvPicPr>
          <p:cNvPr id="10" name="Picture Placeholder 9" descr="teamwork.jpg"/>
          <p:cNvPicPr>
            <a:picLocks noGrp="1" noChangeAspect="1"/>
          </p:cNvPicPr>
          <p:nvPr>
            <p:ph type="pic" sz="quarter" idx="16"/>
          </p:nvPr>
        </p:nvPicPr>
        <p:blipFill>
          <a:blip r:embed="rId2"/>
          <a:srcRect t="15971" b="15971"/>
          <a:stretch>
            <a:fillRect/>
          </a:stretch>
        </p:blipFill>
        <p:spPr>
          <a:xfrm>
            <a:off x="3657600" y="4572000"/>
            <a:ext cx="5029200" cy="1905000"/>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Помощната програма за конфигуриране на системата (System Configuration) автоматизира рутинните стъпки за отстраняване на неизправности, използвани от специалистите от отдела "Услуги по продуктова поддръжка" на Microsoft (Microsoft Product Support Services) при диагностициране на проблеми, свързани със системната конфигурация.</a:t>
            </a:r>
          </a:p>
          <a:p>
            <a:r>
              <a:rPr lang="bg-BG" sz="2400" dirty="0" smtClean="0"/>
              <a:t>Щракнете върху раздела General ("Общи") и след това върху Selective Startup ("Селективно стартиране"). Можете да изберете файловете и настройките, които искате да зарежда компютърът при рестартирането си. </a:t>
            </a:r>
          </a:p>
          <a:p>
            <a:pPr>
              <a:buNone/>
            </a:pPr>
            <a:endParaRPr lang="bg-BG" sz="2400" dirty="0" smtClean="0"/>
          </a:p>
          <a:p>
            <a:r>
              <a:rPr lang="bg-BG" sz="2400" u="sng" dirty="0" smtClean="0">
                <a:hlinkClick r:id="rId2"/>
              </a:rPr>
              <a:t>http://support.microsoft.com/kb/310560/bg</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bg-BG" dirty="0" smtClean="0"/>
              <a:t>Пренос на данни и бройни системи</a:t>
            </a:r>
            <a:endParaRPr lang="en-US" dirty="0"/>
          </a:p>
        </p:txBody>
      </p:sp>
      <p:sp>
        <p:nvSpPr>
          <p:cNvPr id="10" name="Subtitle 2"/>
          <p:cNvSpPr>
            <a:spLocks noGrp="1"/>
          </p:cNvSpPr>
          <p:nvPr>
            <p:ph type="subTitle" idx="1"/>
          </p:nvPr>
        </p:nvSpPr>
        <p:spPr>
          <a:xfrm>
            <a:off x="1219200" y="5445920"/>
            <a:ext cx="6705600" cy="954880"/>
          </a:xfrm>
        </p:spPr>
        <p:txBody>
          <a:bodyPr/>
          <a:lstStyle/>
          <a:p>
            <a:r>
              <a:rPr lang="bg-BG" dirty="0" smtClean="0"/>
              <a:t>Канали за пренос на данни, единици за измерване, работа с бройни системи</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Кое преобразуване от двоична в осмична бройна система НЕ е вярно?</a:t>
            </a:r>
            <a:endParaRPr lang="bg-BG" dirty="0"/>
          </a:p>
          <a:p>
            <a:pPr marL="871538" lvl="1" indent="-514350">
              <a:buFont typeface="+mj-lt"/>
              <a:buAutoNum type="alphaLcParenR"/>
            </a:pPr>
            <a:r>
              <a:rPr lang="en-US" dirty="0" smtClean="0"/>
              <a:t>1001111</a:t>
            </a:r>
            <a:r>
              <a:rPr lang="en-US" baseline="-25000" dirty="0" smtClean="0"/>
              <a:t>(2)</a:t>
            </a:r>
            <a:r>
              <a:rPr lang="en-US" dirty="0" smtClean="0"/>
              <a:t> = 117</a:t>
            </a:r>
            <a:r>
              <a:rPr lang="en-US" baseline="-25000" dirty="0" smtClean="0"/>
              <a:t>(8)</a:t>
            </a:r>
            <a:endParaRPr lang="bg-BG" dirty="0" smtClean="0"/>
          </a:p>
          <a:p>
            <a:pPr marL="871538" lvl="1" indent="-514350">
              <a:buFont typeface="+mj-lt"/>
              <a:buAutoNum type="alphaLcParenR"/>
            </a:pPr>
            <a:r>
              <a:rPr lang="en-US" dirty="0" smtClean="0"/>
              <a:t>1011</a:t>
            </a:r>
            <a:r>
              <a:rPr lang="en-US" baseline="-25000" dirty="0" smtClean="0"/>
              <a:t>(2)</a:t>
            </a:r>
            <a:r>
              <a:rPr lang="en-US" dirty="0" smtClean="0"/>
              <a:t> = 15</a:t>
            </a:r>
            <a:r>
              <a:rPr lang="en-US" baseline="-25000" dirty="0" smtClean="0"/>
              <a:t>(8)</a:t>
            </a:r>
            <a:r>
              <a:rPr lang="en-US" dirty="0" smtClean="0"/>
              <a:t>           </a:t>
            </a:r>
            <a:endParaRPr lang="bg-BG" dirty="0" smtClean="0"/>
          </a:p>
          <a:p>
            <a:pPr marL="871538" lvl="1" indent="-514350">
              <a:buFont typeface="+mj-lt"/>
              <a:buAutoNum type="alphaLcParenR"/>
            </a:pPr>
            <a:r>
              <a:rPr lang="bg-BG" dirty="0" smtClean="0"/>
              <a:t>101000</a:t>
            </a:r>
            <a:r>
              <a:rPr lang="bg-BG" baseline="-25000" dirty="0" smtClean="0"/>
              <a:t>(2)</a:t>
            </a:r>
            <a:r>
              <a:rPr lang="bg-BG" dirty="0" smtClean="0"/>
              <a:t> = 50</a:t>
            </a:r>
            <a:r>
              <a:rPr lang="bg-BG" baseline="-25000" dirty="0" smtClean="0"/>
              <a:t>(8)</a:t>
            </a:r>
            <a:endParaRPr lang="bg-BG" dirty="0" smtClean="0"/>
          </a:p>
          <a:p>
            <a:pPr marL="871538" lvl="1" indent="-514350">
              <a:buFont typeface="+mj-lt"/>
              <a:buAutoNum type="alphaLcParenR"/>
            </a:pPr>
            <a:r>
              <a:rPr lang="en-US" dirty="0" smtClean="0"/>
              <a:t>10010</a:t>
            </a:r>
            <a:r>
              <a:rPr lang="en-US" baseline="-25000" dirty="0" smtClean="0"/>
              <a:t>(2)</a:t>
            </a:r>
            <a:r>
              <a:rPr lang="en-US" dirty="0" smtClean="0"/>
              <a:t> = 22</a:t>
            </a:r>
            <a:r>
              <a:rPr lang="en-US" baseline="-25000" dirty="0" smtClean="0"/>
              <a:t>(8) </a:t>
            </a:r>
            <a:endParaRPr lang="bg-BG" dirty="0" smtClean="0"/>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762000"/>
            <a:ext cx="8686800" cy="5943600"/>
          </a:xfrm>
        </p:spPr>
        <p:txBody>
          <a:bodyPr/>
          <a:lstStyle/>
          <a:p>
            <a:r>
              <a:rPr lang="bg-BG" dirty="0" smtClean="0"/>
              <a:t>Двоичното число се разделя на триади (от дясно на ляво) и от таблицата се записват съответните осмични числа. Ако в началото на двоичното число битовете не стигат, за да образуват триада, то се попълват с нули.</a:t>
            </a:r>
            <a:endParaRPr lang="en-US" dirty="0" smtClean="0"/>
          </a:p>
          <a:p>
            <a:r>
              <a:rPr lang="bg-BG" u="sng" dirty="0" smtClean="0">
                <a:hlinkClick r:id="rId2"/>
              </a:rPr>
              <a:t>http://tigertron.hit.bg/Bs.htm</a:t>
            </a:r>
            <a:endParaRPr lang="bg-BG" dirty="0" smtClean="0"/>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93580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bg-BG" dirty="0" smtClean="0"/>
              <a:t>Операционни системи</a:t>
            </a:r>
            <a:endParaRPr lang="en-US" dirty="0"/>
          </a:p>
        </p:txBody>
      </p:sp>
      <p:sp>
        <p:nvSpPr>
          <p:cNvPr id="15" name="Subtitle 2"/>
          <p:cNvSpPr>
            <a:spLocks noGrp="1"/>
          </p:cNvSpPr>
          <p:nvPr>
            <p:ph type="subTitle" idx="1"/>
          </p:nvPr>
        </p:nvSpPr>
        <p:spPr>
          <a:xfrm>
            <a:off x="838200" y="5526878"/>
            <a:ext cx="7467600" cy="950122"/>
          </a:xfrm>
        </p:spPr>
        <p:txBody>
          <a:bodyPr/>
          <a:lstStyle/>
          <a:p>
            <a:r>
              <a:rPr lang="bg-BG" dirty="0" smtClean="0"/>
              <a:t>Архитектура, процеси, потребители, потребителски интерфейс, файлови системи</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Коя от изброените файлови системи използва </a:t>
            </a:r>
            <a:r>
              <a:rPr lang="en-US" dirty="0" smtClean="0"/>
              <a:t>OS X?</a:t>
            </a:r>
            <a:endParaRPr lang="bg-BG" dirty="0" smtClean="0"/>
          </a:p>
          <a:p>
            <a:pPr marL="871538" lvl="1" indent="-514350">
              <a:buFont typeface="+mj-lt"/>
              <a:buAutoNum type="alphaLcParenR"/>
            </a:pPr>
            <a:r>
              <a:rPr lang="en-US" dirty="0" smtClean="0"/>
              <a:t>FAT</a:t>
            </a:r>
            <a:endParaRPr lang="bg-BG" dirty="0" smtClean="0"/>
          </a:p>
          <a:p>
            <a:pPr marL="871538" lvl="1" indent="-514350">
              <a:buFont typeface="+mj-lt"/>
              <a:buAutoNum type="alphaLcParenR"/>
            </a:pPr>
            <a:r>
              <a:rPr lang="en-US" dirty="0" smtClean="0"/>
              <a:t>NTFS</a:t>
            </a:r>
            <a:endParaRPr lang="bg-BG" dirty="0" smtClean="0"/>
          </a:p>
          <a:p>
            <a:pPr marL="871538" lvl="1" indent="-514350">
              <a:buFont typeface="+mj-lt"/>
              <a:buAutoNum type="alphaLcParenR"/>
            </a:pPr>
            <a:r>
              <a:rPr lang="en-US" dirty="0" smtClean="0"/>
              <a:t>ext2, ext3, ext4</a:t>
            </a:r>
            <a:endParaRPr lang="bg-BG" dirty="0" smtClean="0"/>
          </a:p>
          <a:p>
            <a:pPr marL="871538" lvl="1" indent="-514350">
              <a:buFont typeface="+mj-lt"/>
              <a:buAutoNum type="alphaLcParenR"/>
            </a:pPr>
            <a:r>
              <a:rPr lang="en-US" dirty="0" smtClean="0"/>
              <a:t>HFS Plus</a:t>
            </a:r>
            <a:endParaRPr lang="bg-BG" dirty="0" smtClean="0"/>
          </a:p>
          <a:p>
            <a:pPr marL="871538" lvl="1" indent="-514350">
              <a:buNone/>
            </a:pPr>
            <a:endParaRPr lang="bg-BG"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Content Placeholder 4"/>
          <p:cNvSpPr>
            <a:spLocks noGrp="1"/>
          </p:cNvSpPr>
          <p:nvPr>
            <p:ph idx="1"/>
          </p:nvPr>
        </p:nvSpPr>
        <p:spPr>
          <a:xfrm>
            <a:off x="228600" y="685800"/>
            <a:ext cx="8686800" cy="5791200"/>
          </a:xfrm>
        </p:spPr>
        <p:txBody>
          <a:bodyPr/>
          <a:lstStyle/>
          <a:p>
            <a:pPr>
              <a:lnSpc>
                <a:spcPct val="100000"/>
              </a:lnSpc>
            </a:pPr>
            <a:r>
              <a:rPr lang="en-US" sz="2300" dirty="0" smtClean="0"/>
              <a:t>OS X </a:t>
            </a:r>
            <a:r>
              <a:rPr lang="bg-BG" sz="2300" dirty="0" smtClean="0"/>
              <a:t>използва файловата система наследена от класическата </a:t>
            </a:r>
            <a:r>
              <a:rPr lang="en-US" sz="2300" dirty="0" smtClean="0"/>
              <a:t>Mac OS</a:t>
            </a:r>
            <a:r>
              <a:rPr lang="bg-BG" sz="2300" dirty="0" smtClean="0"/>
              <a:t> наричана </a:t>
            </a:r>
            <a:r>
              <a:rPr lang="en-US" sz="2300" dirty="0" smtClean="0"/>
              <a:t>HFS Plus, </a:t>
            </a:r>
            <a:r>
              <a:rPr lang="bg-BG" sz="2300" dirty="0" smtClean="0"/>
              <a:t>понякога наричана </a:t>
            </a:r>
            <a:r>
              <a:rPr lang="en-US" sz="2300" dirty="0" smtClean="0"/>
              <a:t>Mac OS Extended. </a:t>
            </a:r>
          </a:p>
          <a:p>
            <a:pPr>
              <a:lnSpc>
                <a:spcPct val="100000"/>
              </a:lnSpc>
            </a:pPr>
            <a:r>
              <a:rPr lang="en-US" sz="2300" dirty="0" smtClean="0"/>
              <a:t>Solaris </a:t>
            </a:r>
            <a:r>
              <a:rPr lang="bg-BG" sz="2300" dirty="0" smtClean="0"/>
              <a:t>операционната система на </a:t>
            </a:r>
            <a:r>
              <a:rPr lang="en-US" sz="2300" dirty="0" smtClean="0"/>
              <a:t>Sun Microsystems</a:t>
            </a:r>
            <a:r>
              <a:rPr lang="bg-BG" sz="2300" dirty="0" smtClean="0"/>
              <a:t>, в по-ранните релийзи използваше </a:t>
            </a:r>
            <a:r>
              <a:rPr lang="en-US" sz="2300" dirty="0" smtClean="0"/>
              <a:t>UFS</a:t>
            </a:r>
            <a:r>
              <a:rPr lang="bg-BG" sz="2300" dirty="0" smtClean="0"/>
              <a:t>, като стартираща файлова система.</a:t>
            </a:r>
          </a:p>
          <a:p>
            <a:pPr>
              <a:lnSpc>
                <a:spcPct val="100000"/>
              </a:lnSpc>
            </a:pPr>
            <a:r>
              <a:rPr lang="en-US" sz="2300" dirty="0" smtClean="0"/>
              <a:t>Linux </a:t>
            </a:r>
            <a:r>
              <a:rPr lang="bg-BG" sz="2300" dirty="0" smtClean="0"/>
              <a:t>поддържа много различни файлови системи, но общия избор за файлова система включва </a:t>
            </a:r>
            <a:r>
              <a:rPr lang="en-US" sz="2300" dirty="0" smtClean="0"/>
              <a:t>ext* </a:t>
            </a:r>
            <a:r>
              <a:rPr lang="bg-BG" sz="2300" dirty="0" smtClean="0"/>
              <a:t>семейството(ext2, ext3 and ext4)</a:t>
            </a:r>
            <a:r>
              <a:rPr lang="en-US" sz="2300" dirty="0" smtClean="0"/>
              <a:t>.</a:t>
            </a:r>
            <a:endParaRPr lang="bg-BG" sz="2300" dirty="0" smtClean="0"/>
          </a:p>
          <a:p>
            <a:r>
              <a:rPr lang="en-US" sz="2300" dirty="0" smtClean="0"/>
              <a:t>Windows </a:t>
            </a:r>
            <a:r>
              <a:rPr lang="bg-BG" sz="2300" dirty="0" smtClean="0"/>
              <a:t>са избрали FAT, NTFS, exFAT и ReFS файлови системи.</a:t>
            </a:r>
          </a:p>
          <a:p>
            <a:r>
              <a:rPr lang="bg-BG" sz="2300" u="sng" dirty="0" smtClean="0">
                <a:hlinkClick r:id="rId2"/>
              </a:rPr>
              <a:t>http://en.wikipedia.org/wiki/File_system#Space_management</a:t>
            </a:r>
            <a:endParaRPr lang="en-US" sz="2300" dirty="0"/>
          </a:p>
          <a:p>
            <a:pPr lvl="1">
              <a:lnSpc>
                <a:spcPct val="100000"/>
              </a:lnSpc>
            </a:pPr>
            <a:endParaRPr lang="en-US" sz="2000" dirty="0"/>
          </a:p>
        </p:txBody>
      </p:sp>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bg-BG" dirty="0" smtClean="0"/>
              <a:t>Софтуерно инженерство</a:t>
            </a:r>
            <a:endParaRPr lang="en-US" dirty="0"/>
          </a:p>
        </p:txBody>
      </p:sp>
      <p:sp>
        <p:nvSpPr>
          <p:cNvPr id="12" name="Subtitle 2"/>
          <p:cNvSpPr>
            <a:spLocks noGrp="1"/>
          </p:cNvSpPr>
          <p:nvPr>
            <p:ph type="subTitle" idx="1"/>
          </p:nvPr>
        </p:nvSpPr>
        <p:spPr>
          <a:xfrm>
            <a:off x="609600" y="5145880"/>
            <a:ext cx="7924800" cy="1026320"/>
          </a:xfrm>
        </p:spPr>
        <p:txBody>
          <a:bodyPr/>
          <a:lstStyle/>
          <a:p>
            <a:r>
              <a:rPr lang="bg-BG" dirty="0" smtClean="0"/>
              <a:t>Анализ, спецификация, проектиране, прототип, имплементация, тестване, поддръжка, …</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609600"/>
            <a:ext cx="8686800" cy="6172200"/>
          </a:xfrm>
        </p:spPr>
        <p:txBody>
          <a:bodyPr/>
          <a:lstStyle/>
          <a:p>
            <a:r>
              <a:rPr lang="en-US" dirty="0" err="1" smtClean="0"/>
              <a:t>Ко</a:t>
            </a:r>
            <a:r>
              <a:rPr lang="bg-BG" dirty="0" smtClean="0"/>
              <a:t>я</a:t>
            </a:r>
            <a:r>
              <a:rPr lang="en-US" dirty="0" smtClean="0"/>
              <a:t> </a:t>
            </a:r>
            <a:r>
              <a:rPr lang="en-US" dirty="0" err="1" smtClean="0"/>
              <a:t>от</a:t>
            </a:r>
            <a:r>
              <a:rPr lang="en-US" dirty="0" smtClean="0"/>
              <a:t> </a:t>
            </a:r>
            <a:r>
              <a:rPr lang="en-US" dirty="0" err="1" smtClean="0"/>
              <a:t>следните</a:t>
            </a:r>
            <a:r>
              <a:rPr lang="en-US" dirty="0" smtClean="0"/>
              <a:t> </a:t>
            </a:r>
            <a:r>
              <a:rPr lang="en-US" dirty="0" err="1" smtClean="0"/>
              <a:t>фази</a:t>
            </a:r>
            <a:r>
              <a:rPr lang="en-US" dirty="0" smtClean="0"/>
              <a:t> е </a:t>
            </a:r>
            <a:r>
              <a:rPr lang="en-US" dirty="0" err="1" smtClean="0"/>
              <a:t>първата</a:t>
            </a:r>
            <a:r>
              <a:rPr lang="en-US" dirty="0" smtClean="0"/>
              <a:t> </a:t>
            </a:r>
            <a:r>
              <a:rPr lang="en-US" dirty="0" err="1" smtClean="0"/>
              <a:t>според</a:t>
            </a:r>
            <a:r>
              <a:rPr lang="en-US" dirty="0" smtClean="0"/>
              <a:t> </a:t>
            </a:r>
            <a:r>
              <a:rPr lang="bg-BG" dirty="0" smtClean="0"/>
              <a:t>„</a:t>
            </a:r>
            <a:r>
              <a:rPr lang="en-US" dirty="0" smtClean="0"/>
              <a:t>waterfall development model</a:t>
            </a:r>
            <a:r>
              <a:rPr lang="bg-BG" dirty="0" smtClean="0"/>
              <a:t>” (водопаден модел)</a:t>
            </a:r>
            <a:r>
              <a:rPr lang="en-US" dirty="0" smtClean="0"/>
              <a:t>?</a:t>
            </a:r>
            <a:endParaRPr lang="bg-BG" dirty="0" smtClean="0"/>
          </a:p>
          <a:p>
            <a:pPr marL="871538" lvl="1" indent="-514350">
              <a:buFont typeface="+mj-lt"/>
              <a:buAutoNum type="alphaLcParenR"/>
            </a:pPr>
            <a:r>
              <a:rPr lang="en-US" dirty="0" err="1" smtClean="0"/>
              <a:t>Изпълнение</a:t>
            </a:r>
            <a:endParaRPr lang="en-US" dirty="0" smtClean="0"/>
          </a:p>
          <a:p>
            <a:pPr marL="871538" lvl="1" indent="-514350">
              <a:buFont typeface="+mj-lt"/>
              <a:buAutoNum type="alphaLcParenR"/>
            </a:pPr>
            <a:r>
              <a:rPr lang="en-US" dirty="0" err="1" smtClean="0"/>
              <a:t>Изисквания</a:t>
            </a:r>
            <a:endParaRPr lang="en-US" dirty="0" smtClean="0"/>
          </a:p>
          <a:p>
            <a:pPr marL="871538" lvl="1" indent="-514350">
              <a:buFont typeface="+mj-lt"/>
              <a:buAutoNum type="alphaLcParenR"/>
            </a:pPr>
            <a:r>
              <a:rPr lang="bg-BG" dirty="0" smtClean="0"/>
              <a:t>Дизайн</a:t>
            </a:r>
            <a:endParaRPr lang="en-US" dirty="0" smtClean="0"/>
          </a:p>
          <a:p>
            <a:pPr marL="871538" lvl="1" indent="-514350">
              <a:buFont typeface="+mj-lt"/>
              <a:buAutoNum type="alphaLcParenR"/>
            </a:pPr>
            <a:r>
              <a:rPr lang="en-US" dirty="0" err="1" smtClean="0"/>
              <a:t>Проверка</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2895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err="1" smtClean="0"/>
              <a:t>Изисквания</a:t>
            </a:r>
            <a:r>
              <a:rPr lang="en-US" sz="2400" dirty="0" smtClean="0"/>
              <a:t>: </a:t>
            </a:r>
            <a:r>
              <a:rPr lang="en-US" sz="2400" dirty="0" err="1" smtClean="0"/>
              <a:t>Тази</a:t>
            </a:r>
            <a:r>
              <a:rPr lang="en-US" sz="2400" dirty="0" smtClean="0"/>
              <a:t> </a:t>
            </a:r>
            <a:r>
              <a:rPr lang="en-US" sz="2400" dirty="0" err="1" smtClean="0"/>
              <a:t>стъпка</a:t>
            </a:r>
            <a:r>
              <a:rPr lang="en-US" sz="2400" dirty="0" smtClean="0"/>
              <a:t> е и </a:t>
            </a:r>
            <a:r>
              <a:rPr lang="en-US" sz="2400" dirty="0" err="1" smtClean="0"/>
              <a:t>най</a:t>
            </a:r>
            <a:r>
              <a:rPr lang="en-US" sz="2400" dirty="0" smtClean="0"/>
              <a:t> -</a:t>
            </a:r>
            <a:r>
              <a:rPr lang="en-US" sz="2400" dirty="0" err="1" smtClean="0"/>
              <a:t>важн</a:t>
            </a:r>
            <a:r>
              <a:rPr lang="bg-BG" sz="2400" dirty="0" smtClean="0"/>
              <a:t>а</a:t>
            </a:r>
            <a:r>
              <a:rPr lang="en-US" sz="2400" dirty="0" smtClean="0"/>
              <a:t>, </a:t>
            </a:r>
            <a:r>
              <a:rPr lang="en-US" sz="2400" dirty="0" err="1" smtClean="0"/>
              <a:t>тъй</a:t>
            </a:r>
            <a:r>
              <a:rPr lang="en-US" sz="2400" dirty="0" smtClean="0"/>
              <a:t> </a:t>
            </a:r>
            <a:r>
              <a:rPr lang="en-US" sz="2400" dirty="0" err="1" smtClean="0"/>
              <a:t>като</a:t>
            </a:r>
            <a:r>
              <a:rPr lang="en-US" sz="2400" dirty="0" smtClean="0"/>
              <a:t> </a:t>
            </a:r>
            <a:r>
              <a:rPr lang="en-US" sz="2400" dirty="0" err="1" smtClean="0"/>
              <a:t>включва</a:t>
            </a:r>
            <a:r>
              <a:rPr lang="en-US" sz="2400" dirty="0" smtClean="0"/>
              <a:t> </a:t>
            </a:r>
            <a:r>
              <a:rPr lang="en-US" sz="2400" dirty="0" err="1" smtClean="0"/>
              <a:t>събиране</a:t>
            </a:r>
            <a:r>
              <a:rPr lang="en-US" sz="2400" dirty="0" smtClean="0"/>
              <a:t> </a:t>
            </a:r>
            <a:r>
              <a:rPr lang="en-US" sz="2400" dirty="0" err="1" smtClean="0"/>
              <a:t>на</a:t>
            </a:r>
            <a:r>
              <a:rPr lang="en-US" sz="2400" dirty="0" smtClean="0"/>
              <a:t> </a:t>
            </a:r>
            <a:r>
              <a:rPr lang="en-US" sz="2400" dirty="0" err="1" smtClean="0"/>
              <a:t>информация</a:t>
            </a:r>
            <a:r>
              <a:rPr lang="en-US" sz="2400" dirty="0" smtClean="0"/>
              <a:t> </a:t>
            </a:r>
            <a:r>
              <a:rPr lang="bg-BG" sz="2400" dirty="0" smtClean="0"/>
              <a:t>за</a:t>
            </a:r>
            <a:r>
              <a:rPr lang="en-US" sz="2400" dirty="0" smtClean="0"/>
              <a:t> </a:t>
            </a:r>
            <a:r>
              <a:rPr lang="en-US" sz="2400" dirty="0" err="1" smtClean="0"/>
              <a:t>нуждите</a:t>
            </a:r>
            <a:r>
              <a:rPr lang="en-US" sz="2400" dirty="0" smtClean="0"/>
              <a:t> </a:t>
            </a:r>
            <a:r>
              <a:rPr lang="en-US" sz="2400" dirty="0" err="1" smtClean="0"/>
              <a:t>на</a:t>
            </a:r>
            <a:r>
              <a:rPr lang="en-US" sz="2400" dirty="0" smtClean="0"/>
              <a:t> </a:t>
            </a:r>
            <a:r>
              <a:rPr lang="en-US" sz="2400" dirty="0" err="1" smtClean="0"/>
              <a:t>клиент</a:t>
            </a:r>
            <a:r>
              <a:rPr lang="bg-BG" sz="2400" dirty="0" smtClean="0"/>
              <a:t>а</a:t>
            </a:r>
            <a:r>
              <a:rPr lang="en-US" sz="2400" dirty="0" smtClean="0"/>
              <a:t> и </a:t>
            </a:r>
            <a:r>
              <a:rPr lang="bg-BG" sz="2400" dirty="0" smtClean="0"/>
              <a:t>ясно </a:t>
            </a:r>
            <a:r>
              <a:rPr lang="en-US" sz="2400" dirty="0" err="1" smtClean="0"/>
              <a:t>определяне</a:t>
            </a:r>
            <a:r>
              <a:rPr lang="en-US" sz="2400" dirty="0" smtClean="0"/>
              <a:t> </a:t>
            </a:r>
            <a:r>
              <a:rPr lang="bg-BG" sz="2400" dirty="0" smtClean="0"/>
              <a:t>на</a:t>
            </a:r>
            <a:r>
              <a:rPr lang="en-US" sz="2400" dirty="0" smtClean="0"/>
              <a:t> </a:t>
            </a:r>
            <a:r>
              <a:rPr lang="en-US" sz="2400" dirty="0" err="1" smtClean="0"/>
              <a:t>проблем</a:t>
            </a:r>
            <a:r>
              <a:rPr lang="bg-BG" sz="2400" dirty="0" smtClean="0"/>
              <a:t>а</a:t>
            </a:r>
            <a:r>
              <a:rPr lang="en-US" sz="2400" dirty="0" smtClean="0"/>
              <a:t>, </a:t>
            </a:r>
            <a:r>
              <a:rPr lang="bg-BG" sz="2400" dirty="0" smtClean="0"/>
              <a:t>който </a:t>
            </a:r>
            <a:r>
              <a:rPr lang="en-US" sz="2400" dirty="0" err="1" smtClean="0"/>
              <a:t>продуктът</a:t>
            </a:r>
            <a:r>
              <a:rPr lang="en-US" sz="2400" dirty="0" smtClean="0"/>
              <a:t> </a:t>
            </a:r>
            <a:r>
              <a:rPr lang="en-US" sz="2400" dirty="0" err="1" smtClean="0"/>
              <a:t>се</a:t>
            </a:r>
            <a:r>
              <a:rPr lang="en-US" sz="2400" dirty="0" smtClean="0"/>
              <a:t> </a:t>
            </a:r>
            <a:r>
              <a:rPr lang="en-US" sz="2400" dirty="0" err="1" smtClean="0"/>
              <a:t>очаква</a:t>
            </a:r>
            <a:r>
              <a:rPr lang="en-US" sz="2400" dirty="0" smtClean="0"/>
              <a:t> </a:t>
            </a:r>
            <a:r>
              <a:rPr lang="en-US" sz="2400" dirty="0" err="1" smtClean="0"/>
              <a:t>да</a:t>
            </a:r>
            <a:r>
              <a:rPr lang="en-US" sz="2400" dirty="0" smtClean="0"/>
              <a:t> </a:t>
            </a:r>
            <a:r>
              <a:rPr lang="en-US" sz="2400" dirty="0" err="1" smtClean="0"/>
              <a:t>реши</a:t>
            </a:r>
            <a:r>
              <a:rPr lang="en-US" sz="2400" dirty="0" smtClean="0"/>
              <a:t>. </a:t>
            </a:r>
            <a:r>
              <a:rPr lang="en-US" sz="2400" dirty="0" err="1" smtClean="0"/>
              <a:t>Анализ</a:t>
            </a:r>
            <a:r>
              <a:rPr lang="bg-BG" sz="2400" dirty="0" smtClean="0"/>
              <a:t>ът</a:t>
            </a:r>
            <a:r>
              <a:rPr lang="en-US" sz="2400" dirty="0" smtClean="0"/>
              <a:t> </a:t>
            </a:r>
            <a:r>
              <a:rPr lang="en-US" sz="2400" dirty="0" err="1" smtClean="0"/>
              <a:t>включва</a:t>
            </a:r>
            <a:r>
              <a:rPr lang="en-US" sz="2400" dirty="0" smtClean="0"/>
              <a:t> </a:t>
            </a:r>
            <a:r>
              <a:rPr lang="en-US" sz="2400" dirty="0" err="1" smtClean="0"/>
              <a:t>разбиране</a:t>
            </a:r>
            <a:r>
              <a:rPr lang="en-US" sz="2400" dirty="0" smtClean="0"/>
              <a:t> </a:t>
            </a:r>
            <a:r>
              <a:rPr lang="bg-BG" sz="2400" dirty="0" smtClean="0"/>
              <a:t>на </a:t>
            </a:r>
            <a:r>
              <a:rPr lang="en-US" sz="2400" dirty="0" err="1" smtClean="0"/>
              <a:t>бизнес</a:t>
            </a:r>
            <a:r>
              <a:rPr lang="en-US" sz="2400" dirty="0" smtClean="0"/>
              <a:t> </a:t>
            </a:r>
            <a:r>
              <a:rPr lang="en-US" sz="2400" dirty="0" err="1" smtClean="0"/>
              <a:t>контекст</a:t>
            </a:r>
            <a:r>
              <a:rPr lang="bg-BG" sz="2400" dirty="0" smtClean="0"/>
              <a:t>а</a:t>
            </a:r>
            <a:r>
              <a:rPr lang="en-US" sz="2400" dirty="0" smtClean="0"/>
              <a:t> и </a:t>
            </a:r>
            <a:r>
              <a:rPr lang="en-US" sz="2400" dirty="0" err="1" smtClean="0"/>
              <a:t>ограничения</a:t>
            </a:r>
            <a:r>
              <a:rPr lang="bg-BG" sz="2400" dirty="0" smtClean="0"/>
              <a:t>та</a:t>
            </a:r>
            <a:r>
              <a:rPr lang="en-US" sz="2400" dirty="0" smtClean="0"/>
              <a:t> </a:t>
            </a:r>
            <a:r>
              <a:rPr lang="en-US" sz="2400" dirty="0" err="1" smtClean="0"/>
              <a:t>на</a:t>
            </a:r>
            <a:r>
              <a:rPr lang="en-US" sz="2400" dirty="0" smtClean="0"/>
              <a:t> </a:t>
            </a:r>
            <a:r>
              <a:rPr lang="en-US" sz="2400" dirty="0" err="1" smtClean="0"/>
              <a:t>клиента</a:t>
            </a:r>
            <a:r>
              <a:rPr lang="en-US" sz="2400" dirty="0" smtClean="0"/>
              <a:t>, </a:t>
            </a:r>
            <a:r>
              <a:rPr lang="bg-BG" sz="2400" dirty="0" smtClean="0"/>
              <a:t>както и</a:t>
            </a:r>
            <a:r>
              <a:rPr lang="en-US" sz="2400" dirty="0" smtClean="0"/>
              <a:t> </a:t>
            </a:r>
            <a:r>
              <a:rPr lang="en-US" sz="2400" dirty="0" err="1" smtClean="0"/>
              <a:t>външните</a:t>
            </a:r>
            <a:r>
              <a:rPr lang="en-US" sz="2400" dirty="0" smtClean="0"/>
              <a:t> </a:t>
            </a:r>
            <a:r>
              <a:rPr lang="en-US" sz="2400" dirty="0" err="1" smtClean="0"/>
              <a:t>системи</a:t>
            </a:r>
            <a:r>
              <a:rPr lang="bg-BG" sz="2400" dirty="0" smtClean="0"/>
              <a:t>, с които продукта трябва да е </a:t>
            </a:r>
            <a:r>
              <a:rPr lang="en-US" sz="2400" dirty="0" err="1" smtClean="0"/>
              <a:t>съвместим</a:t>
            </a:r>
            <a:r>
              <a:rPr lang="en-US" sz="2400" dirty="0" smtClean="0"/>
              <a:t>. </a:t>
            </a:r>
            <a:r>
              <a:rPr lang="en-US" sz="2400" dirty="0" err="1" smtClean="0"/>
              <a:t>Резултатите</a:t>
            </a:r>
            <a:r>
              <a:rPr lang="en-US" sz="2400" dirty="0" smtClean="0"/>
              <a:t> </a:t>
            </a:r>
            <a:r>
              <a:rPr lang="en-US" sz="2400" dirty="0" err="1" smtClean="0"/>
              <a:t>от</a:t>
            </a:r>
            <a:r>
              <a:rPr lang="en-US" sz="2400" dirty="0" smtClean="0"/>
              <a:t> </a:t>
            </a:r>
            <a:r>
              <a:rPr lang="en-US" sz="2400" dirty="0" err="1" smtClean="0"/>
              <a:t>анализа</a:t>
            </a:r>
            <a:r>
              <a:rPr lang="en-US" sz="2400" dirty="0" smtClean="0"/>
              <a:t> </a:t>
            </a:r>
            <a:r>
              <a:rPr lang="en-US" sz="2400" dirty="0" err="1" smtClean="0"/>
              <a:t>обикновено</a:t>
            </a:r>
            <a:r>
              <a:rPr lang="en-US" sz="2400" dirty="0" smtClean="0"/>
              <a:t> </a:t>
            </a:r>
            <a:r>
              <a:rPr lang="en-US" sz="2400" dirty="0" err="1" smtClean="0"/>
              <a:t>са</a:t>
            </a:r>
            <a:r>
              <a:rPr lang="en-US" sz="2400" dirty="0" smtClean="0"/>
              <a:t> </a:t>
            </a:r>
            <a:r>
              <a:rPr lang="bg-BG" sz="2400" dirty="0" smtClean="0"/>
              <a:t>представени като</a:t>
            </a:r>
            <a:r>
              <a:rPr lang="en-US" sz="2400" dirty="0" smtClean="0"/>
              <a:t> </a:t>
            </a:r>
            <a:r>
              <a:rPr lang="en-US" sz="2400" dirty="0" err="1" smtClean="0"/>
              <a:t>официалн</a:t>
            </a:r>
            <a:r>
              <a:rPr lang="bg-BG" sz="2400" dirty="0" smtClean="0"/>
              <a:t>а </a:t>
            </a:r>
            <a:r>
              <a:rPr lang="en-US" sz="2400" dirty="0" err="1" smtClean="0"/>
              <a:t>спецификация</a:t>
            </a:r>
            <a:r>
              <a:rPr lang="en-US" sz="2400" dirty="0" smtClean="0"/>
              <a:t>, </a:t>
            </a:r>
            <a:r>
              <a:rPr lang="en-US" sz="2400" dirty="0" err="1" smtClean="0"/>
              <a:t>която</a:t>
            </a:r>
            <a:r>
              <a:rPr lang="en-US" sz="2400" dirty="0" smtClean="0"/>
              <a:t> </a:t>
            </a:r>
            <a:r>
              <a:rPr lang="en-US" sz="2400" dirty="0" err="1" smtClean="0"/>
              <a:t>служи</a:t>
            </a:r>
            <a:r>
              <a:rPr lang="en-US" sz="2400" dirty="0" smtClean="0"/>
              <a:t> </a:t>
            </a:r>
            <a:r>
              <a:rPr lang="bg-BG" sz="2400" dirty="0" smtClean="0"/>
              <a:t>за основа на</a:t>
            </a:r>
            <a:r>
              <a:rPr lang="en-US" sz="2400" dirty="0" smtClean="0"/>
              <a:t> </a:t>
            </a:r>
            <a:r>
              <a:rPr lang="en-US" sz="2400" dirty="0" err="1" smtClean="0"/>
              <a:t>следващата</a:t>
            </a:r>
            <a:r>
              <a:rPr lang="en-US" sz="2400" dirty="0" smtClean="0"/>
              <a:t> </a:t>
            </a:r>
            <a:r>
              <a:rPr lang="en-US" sz="2400" dirty="0" err="1" smtClean="0"/>
              <a:t>стъпка</a:t>
            </a:r>
            <a:r>
              <a:rPr lang="en-US" sz="2400" dirty="0" smtClean="0"/>
              <a:t>.</a:t>
            </a:r>
          </a:p>
          <a:p>
            <a:r>
              <a:rPr lang="en-US" sz="2400" dirty="0" smtClean="0">
                <a:hlinkClick r:id="rId2"/>
              </a:rPr>
              <a:t>http://en.wikipedia.org/wiki/Waterfall_model</a:t>
            </a:r>
            <a:endParaRPr lang="bg-BG" sz="2400" dirty="0" smtClean="0"/>
          </a:p>
          <a:p>
            <a:pPr marL="0" indent="0">
              <a:buNone/>
            </a:pPr>
            <a:endParaRPr lang="bg-BG" dirty="0"/>
          </a:p>
          <a:p>
            <a:endParaRPr lang="bg-BG" dirty="0" smtClean="0"/>
          </a:p>
          <a:p>
            <a:endParaRPr lang="bg-BG" dirty="0"/>
          </a:p>
          <a:p>
            <a:endParaRPr lang="bg-BG" dirty="0" smtClean="0"/>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bg-BG" dirty="0" smtClean="0"/>
              <a:t>Компютърни системи</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bg-BG" dirty="0" smtClean="0"/>
              <a:t>Хардуерни въпроси</a:t>
            </a:r>
            <a:endParaRPr lang="bg-BG" dirty="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bg-BG" dirty="0" smtClean="0"/>
              <a:t>Компресиране на данни</a:t>
            </a:r>
            <a:endParaRPr lang="en-US" dirty="0"/>
          </a:p>
        </p:txBody>
      </p:sp>
      <p:sp>
        <p:nvSpPr>
          <p:cNvPr id="32" name="Subtitle 2"/>
          <p:cNvSpPr>
            <a:spLocks noGrp="1"/>
          </p:cNvSpPr>
          <p:nvPr>
            <p:ph type="subTitle" idx="1"/>
          </p:nvPr>
        </p:nvSpPr>
        <p:spPr>
          <a:xfrm>
            <a:off x="609600" y="5603080"/>
            <a:ext cx="7924800" cy="569120"/>
          </a:xfrm>
        </p:spPr>
        <p:txBody>
          <a:bodyPr/>
          <a:lstStyle/>
          <a:p>
            <a:r>
              <a:rPr lang="bg-BG" dirty="0" smtClean="0"/>
              <a:t>Алгоритми за компресия, софтуер за архивиране</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sz="2800" dirty="0" smtClean="0"/>
              <a:t>Кой от изброените е алгоритъм за компресия без загуба</a:t>
            </a:r>
            <a:r>
              <a:rPr lang="en-US" sz="3000" dirty="0" smtClean="0"/>
              <a:t>?</a:t>
            </a:r>
            <a:endParaRPr lang="bg-BG" sz="3000" dirty="0" smtClean="0"/>
          </a:p>
          <a:p>
            <a:pPr marL="871538" lvl="1" indent="-514350">
              <a:lnSpc>
                <a:spcPct val="95000"/>
              </a:lnSpc>
              <a:buFont typeface="+mj-lt"/>
              <a:buAutoNum type="alphaLcParenR"/>
            </a:pPr>
            <a:r>
              <a:rPr lang="en-US" sz="2800" dirty="0" smtClean="0"/>
              <a:t>LZW</a:t>
            </a:r>
          </a:p>
          <a:p>
            <a:pPr marL="871538" lvl="1" indent="-514350">
              <a:lnSpc>
                <a:spcPct val="95000"/>
              </a:lnSpc>
              <a:buFont typeface="+mj-lt"/>
              <a:buAutoNum type="alphaLcParenR"/>
            </a:pPr>
            <a:r>
              <a:rPr lang="en-US" sz="2800" dirty="0" smtClean="0"/>
              <a:t>Opus</a:t>
            </a:r>
          </a:p>
          <a:p>
            <a:pPr marL="871538" lvl="1" indent="-514350">
              <a:lnSpc>
                <a:spcPct val="95000"/>
              </a:lnSpc>
              <a:buFont typeface="+mj-lt"/>
              <a:buAutoNum type="alphaLcParenR"/>
            </a:pPr>
            <a:r>
              <a:rPr lang="bg-BG" sz="2800" dirty="0" smtClean="0"/>
              <a:t>Microsoft Video 1</a:t>
            </a:r>
            <a:endParaRPr lang="en-US" sz="2800" dirty="0" smtClean="0"/>
          </a:p>
          <a:p>
            <a:pPr marL="871538" lvl="1" indent="-514350">
              <a:lnSpc>
                <a:spcPct val="95000"/>
              </a:lnSpc>
              <a:buFont typeface="+mj-lt"/>
              <a:buAutoNum type="alphaLcParenR"/>
            </a:pPr>
            <a:r>
              <a:rPr lang="bg-BG" sz="2800" dirty="0" smtClean="0"/>
              <a:t>QuickTime Graphics</a:t>
            </a:r>
            <a:endParaRPr lang="bg-BG" sz="2800" dirty="0"/>
          </a:p>
          <a:p>
            <a:pPr marL="357188" lvl="1" indent="0">
              <a:lnSpc>
                <a:spcPct val="95000"/>
              </a:lnSpc>
              <a:buNone/>
            </a:pP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6" name="Oval 5"/>
          <p:cNvSpPr/>
          <p:nvPr/>
        </p:nvSpPr>
        <p:spPr>
          <a:xfrm>
            <a:off x="457200" y="1828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Picture 6" descr="winzipthumb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447800"/>
            <a:ext cx="1800225" cy="1800225"/>
          </a:xfrm>
          <a:prstGeom prst="rect">
            <a:avLst/>
          </a:prstGeom>
          <a:noFill/>
          <a:ln>
            <a:noFill/>
          </a:ln>
        </p:spPr>
      </p:pic>
    </p:spTree>
    <p:extLst>
      <p:ext uri="{BB962C8B-B14F-4D97-AF65-F5344CB8AC3E}">
        <p14:creationId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sz="2000" dirty="0" smtClean="0"/>
              <a:t>Lempel-Ziv-Welch (LZW) е универсален алгоритъм за компресия без загуба на данни, създадена от Авраам Lempel, Jacob Ziv и Terry Welch. Тя е била публикувана от Уелч през 1984 г. като по-добро изпълнение на алгоритъма LZ78 публикувани от Lempel и Ziv през 1978 година. Алгоритъмът е прост за прилагане и има потенциал за много висока производителност в хардуерни реализации. Това е алгоритъм на широко използван Unix компресиране на файлове полезност компреса, и се използва във формат GIF изображение.</a:t>
            </a:r>
          </a:p>
          <a:p>
            <a:r>
              <a:rPr lang="bg-BG" sz="2000" u="sng" dirty="0" smtClean="0">
                <a:hlinkClick r:id="rId2"/>
              </a:rPr>
              <a:t>http://en.wikipedia.org/wiki/Lempel%E2%80%93Ziv%E2%80%93Welch</a:t>
            </a:r>
            <a:endParaRPr lang="en-US" sz="2000" u="sng" dirty="0" smtClean="0"/>
          </a:p>
          <a:p>
            <a:r>
              <a:rPr lang="bg-BG" sz="2000" u="sng" dirty="0" smtClean="0">
                <a:hlinkClick r:id="rId3"/>
              </a:rPr>
              <a:t>http://en.wikipedia.org/wiki/Opus_(codec)</a:t>
            </a:r>
            <a:endParaRPr lang="bg-BG" sz="2000" dirty="0" smtClean="0"/>
          </a:p>
          <a:p>
            <a:r>
              <a:rPr lang="bg-BG" sz="2000" u="sng" dirty="0" smtClean="0">
                <a:hlinkClick r:id="rId4"/>
              </a:rPr>
              <a:t>http://en.wikipedia.org/wiki/Microsoft_Video_1</a:t>
            </a:r>
            <a:endParaRPr lang="bg-BG" sz="2000" dirty="0" smtClean="0"/>
          </a:p>
          <a:p>
            <a:r>
              <a:rPr lang="bg-BG" sz="2000" u="sng" dirty="0" smtClean="0">
                <a:hlinkClick r:id="rId5"/>
              </a:rPr>
              <a:t>http://en.wikipedia.org/wiki/QuickTime_Graphics</a:t>
            </a:r>
            <a:endParaRPr lang="bg-BG" sz="2000" dirty="0" smtClean="0"/>
          </a:p>
          <a:p>
            <a:r>
              <a:rPr lang="bg-BG" sz="2000" u="sng" dirty="0" smtClean="0">
                <a:hlinkClick r:id="rId6"/>
              </a:rPr>
              <a:t>http://en.wikipedia.org/wiki/Category:Lossy_compression_algorithms</a:t>
            </a:r>
            <a:endParaRPr lang="bg-BG" sz="2000" dirty="0" smtClean="0"/>
          </a:p>
          <a:p>
            <a:r>
              <a:rPr lang="bg-BG" sz="2000" u="sng" dirty="0" smtClean="0">
                <a:hlinkClick r:id="rId7"/>
              </a:rPr>
              <a:t>http://en.wikipedia.org/wiki/Category:Lossless_compression_algorithms</a:t>
            </a:r>
            <a:endParaRPr lang="bg-BG" sz="2000" dirty="0" smtClean="0"/>
          </a:p>
          <a:p>
            <a:pPr>
              <a:lnSpc>
                <a:spcPct val="100000"/>
              </a:lnSpc>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bg-BG" dirty="0" smtClean="0"/>
              <a:t>Текстообработка</a:t>
            </a:r>
            <a:endParaRPr lang="en-US" dirty="0"/>
          </a:p>
        </p:txBody>
      </p:sp>
      <p:sp>
        <p:nvSpPr>
          <p:cNvPr id="10" name="Subtitle 2"/>
          <p:cNvSpPr>
            <a:spLocks noGrp="1"/>
          </p:cNvSpPr>
          <p:nvPr>
            <p:ph type="subTitle" idx="1"/>
          </p:nvPr>
        </p:nvSpPr>
        <p:spPr>
          <a:xfrm>
            <a:off x="609600" y="2057399"/>
            <a:ext cx="7924800" cy="873920"/>
          </a:xfrm>
        </p:spPr>
        <p:txBody>
          <a:bodyPr/>
          <a:lstStyle/>
          <a:p>
            <a:r>
              <a:rPr lang="bg-BG" dirty="0" smtClean="0"/>
              <a:t>Работа с текстотобработващ софтуер, файлови формати, кодирания, текст, таблици, фигури,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838200"/>
            <a:ext cx="8686800" cy="5638800"/>
          </a:xfrm>
        </p:spPr>
        <p:txBody>
          <a:bodyPr/>
          <a:lstStyle/>
          <a:p>
            <a:r>
              <a:rPr lang="bg-BG" sz="2800" dirty="0" smtClean="0"/>
              <a:t>Кой от изброените шрифтове е векторен?</a:t>
            </a:r>
          </a:p>
          <a:p>
            <a:pPr marL="871538" lvl="1" indent="-514350">
              <a:lnSpc>
                <a:spcPct val="95000"/>
              </a:lnSpc>
              <a:buFont typeface="+mj-lt"/>
              <a:buAutoNum type="alphaLcParenR"/>
            </a:pPr>
            <a:r>
              <a:rPr lang="en-US" sz="2800" dirty="0" smtClean="0"/>
              <a:t>Small</a:t>
            </a:r>
            <a:endParaRPr lang="bg-BG" sz="2800" dirty="0" smtClean="0"/>
          </a:p>
          <a:p>
            <a:pPr marL="871538" lvl="1" indent="-514350">
              <a:lnSpc>
                <a:spcPct val="95000"/>
              </a:lnSpc>
              <a:buFont typeface="+mj-lt"/>
              <a:buAutoNum type="alphaLcParenR"/>
            </a:pPr>
            <a:r>
              <a:rPr lang="en-US" sz="2800" dirty="0" smtClean="0"/>
              <a:t>Symbol</a:t>
            </a:r>
            <a:endParaRPr lang="bg-BG" sz="2800" dirty="0" smtClean="0"/>
          </a:p>
          <a:p>
            <a:pPr marL="871538" lvl="1" indent="-514350">
              <a:lnSpc>
                <a:spcPct val="95000"/>
              </a:lnSpc>
              <a:buFont typeface="+mj-lt"/>
              <a:buAutoNum type="alphaLcParenR"/>
            </a:pPr>
            <a:r>
              <a:rPr lang="en-US" sz="2800" dirty="0" smtClean="0"/>
              <a:t>Modern</a:t>
            </a:r>
            <a:endParaRPr lang="bg-BG" sz="2800" dirty="0" smtClean="0"/>
          </a:p>
          <a:p>
            <a:pPr marL="871538" lvl="1" indent="-514350">
              <a:lnSpc>
                <a:spcPct val="95000"/>
              </a:lnSpc>
              <a:buFont typeface="+mj-lt"/>
              <a:buAutoNum type="alphaLcParenR"/>
            </a:pPr>
            <a:r>
              <a:rPr lang="en-US" sz="2800" dirty="0" smtClean="0"/>
              <a:t>Courier</a:t>
            </a:r>
            <a:endParaRPr lang="bg-BG" sz="2800" dirty="0" smtClean="0"/>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57200" y="2514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err="1" smtClean="0"/>
              <a:t>Векторните</a:t>
            </a:r>
            <a:r>
              <a:rPr lang="en-US" sz="2400" dirty="0" smtClean="0"/>
              <a:t> </a:t>
            </a:r>
            <a:r>
              <a:rPr lang="en-US" sz="2400" dirty="0" err="1" smtClean="0"/>
              <a:t>шрифтове</a:t>
            </a:r>
            <a:r>
              <a:rPr lang="en-US" sz="2400" dirty="0" smtClean="0"/>
              <a:t> </a:t>
            </a:r>
            <a:r>
              <a:rPr lang="en-US" sz="2400" dirty="0" err="1" smtClean="0"/>
              <a:t>са</a:t>
            </a:r>
            <a:r>
              <a:rPr lang="en-US" sz="2400" dirty="0" smtClean="0"/>
              <a:t> </a:t>
            </a:r>
            <a:r>
              <a:rPr lang="en-US" sz="2400" dirty="0" err="1" smtClean="0"/>
              <a:t>подходящи</a:t>
            </a:r>
            <a:r>
              <a:rPr lang="en-US" sz="2400" dirty="0" smtClean="0"/>
              <a:t> </a:t>
            </a:r>
            <a:r>
              <a:rPr lang="en-US" sz="2400" dirty="0" err="1" smtClean="0"/>
              <a:t>за</a:t>
            </a:r>
            <a:r>
              <a:rPr lang="en-US" sz="2400" dirty="0" smtClean="0"/>
              <a:t> </a:t>
            </a:r>
            <a:r>
              <a:rPr lang="en-US" sz="2400" dirty="0" err="1" smtClean="0"/>
              <a:t>изходни</a:t>
            </a:r>
            <a:r>
              <a:rPr lang="en-US" sz="2400" dirty="0" smtClean="0"/>
              <a:t> </a:t>
            </a:r>
            <a:r>
              <a:rPr lang="en-US" sz="2400" dirty="0" err="1" smtClean="0"/>
              <a:t>устройства</a:t>
            </a:r>
            <a:r>
              <a:rPr lang="en-US" sz="2400" dirty="0" smtClean="0"/>
              <a:t>, </a:t>
            </a:r>
            <a:r>
              <a:rPr lang="en-US" sz="2400" dirty="0" err="1" smtClean="0"/>
              <a:t>които</a:t>
            </a:r>
            <a:r>
              <a:rPr lang="en-US" sz="2400" dirty="0" smtClean="0"/>
              <a:t> </a:t>
            </a:r>
            <a:r>
              <a:rPr lang="en-US" sz="2400" dirty="0" err="1" smtClean="0"/>
              <a:t>не</a:t>
            </a:r>
            <a:r>
              <a:rPr lang="en-US" sz="2400" dirty="0" smtClean="0"/>
              <a:t> </a:t>
            </a:r>
            <a:r>
              <a:rPr lang="en-US" sz="2400" dirty="0" err="1" smtClean="0"/>
              <a:t>могат</a:t>
            </a:r>
            <a:r>
              <a:rPr lang="en-US" sz="2400" dirty="0" smtClean="0"/>
              <a:t> </a:t>
            </a:r>
            <a:r>
              <a:rPr lang="en-US" sz="2400" dirty="0" err="1" smtClean="0"/>
              <a:t>да</a:t>
            </a:r>
            <a:r>
              <a:rPr lang="en-US" sz="2400" dirty="0" smtClean="0"/>
              <a:t> </a:t>
            </a:r>
            <a:r>
              <a:rPr lang="en-US" sz="2400" dirty="0" err="1" smtClean="0"/>
              <a:t>възпроизвеждат</a:t>
            </a:r>
            <a:r>
              <a:rPr lang="en-US" sz="2400" dirty="0" smtClean="0"/>
              <a:t> </a:t>
            </a:r>
            <a:r>
              <a:rPr lang="en-US" sz="2400" dirty="0" err="1" smtClean="0"/>
              <a:t>растерни</a:t>
            </a:r>
            <a:r>
              <a:rPr lang="en-US" sz="2400" dirty="0" smtClean="0"/>
              <a:t> </a:t>
            </a:r>
            <a:r>
              <a:rPr lang="en-US" sz="2400" dirty="0" err="1" smtClean="0"/>
              <a:t>изображения</a:t>
            </a:r>
            <a:r>
              <a:rPr lang="en-US" sz="2400" dirty="0" smtClean="0"/>
              <a:t>. </a:t>
            </a:r>
            <a:r>
              <a:rPr lang="en-US" sz="2400" dirty="0" err="1" smtClean="0"/>
              <a:t>Например</a:t>
            </a:r>
            <a:r>
              <a:rPr lang="en-US" sz="2400" dirty="0" smtClean="0"/>
              <a:t> </a:t>
            </a:r>
            <a:r>
              <a:rPr lang="en-US" sz="2400" dirty="0" err="1" smtClean="0"/>
              <a:t>писалковите</a:t>
            </a:r>
            <a:r>
              <a:rPr lang="en-US" sz="2400" dirty="0" smtClean="0"/>
              <a:t> </a:t>
            </a:r>
            <a:r>
              <a:rPr lang="en-US" sz="2400" dirty="0" err="1" smtClean="0"/>
              <a:t>плотери</a:t>
            </a:r>
            <a:r>
              <a:rPr lang="en-US" sz="2400" dirty="0" smtClean="0"/>
              <a:t> </a:t>
            </a:r>
            <a:r>
              <a:rPr lang="en-US" sz="2400" dirty="0" err="1" smtClean="0"/>
              <a:t>използват</a:t>
            </a:r>
            <a:r>
              <a:rPr lang="en-US" sz="2400" dirty="0" smtClean="0"/>
              <a:t> </a:t>
            </a:r>
            <a:r>
              <a:rPr lang="en-US" sz="2400" dirty="0" err="1" smtClean="0"/>
              <a:t>векторни</a:t>
            </a:r>
            <a:r>
              <a:rPr lang="en-US" sz="2400" dirty="0" smtClean="0"/>
              <a:t> </a:t>
            </a:r>
            <a:r>
              <a:rPr lang="en-US" sz="2400" dirty="0" err="1" smtClean="0"/>
              <a:t>шрифтове</a:t>
            </a:r>
            <a:r>
              <a:rPr lang="en-US" sz="2400" dirty="0" smtClean="0"/>
              <a:t>. </a:t>
            </a:r>
            <a:r>
              <a:rPr lang="en-US" sz="2400" dirty="0" err="1" smtClean="0"/>
              <a:t>Векторните</a:t>
            </a:r>
            <a:r>
              <a:rPr lang="en-US" sz="2400" dirty="0" smtClean="0"/>
              <a:t> </a:t>
            </a:r>
            <a:r>
              <a:rPr lang="en-US" sz="2400" dirty="0" err="1" smtClean="0"/>
              <a:t>знаци</a:t>
            </a:r>
            <a:r>
              <a:rPr lang="en-US" sz="2400" dirty="0" smtClean="0"/>
              <a:t> </a:t>
            </a:r>
            <a:r>
              <a:rPr lang="en-US" sz="2400" dirty="0" err="1" smtClean="0"/>
              <a:t>се</a:t>
            </a:r>
            <a:r>
              <a:rPr lang="en-US" sz="2400" dirty="0" smtClean="0"/>
              <a:t> </a:t>
            </a:r>
            <a:r>
              <a:rPr lang="en-US" sz="2400" dirty="0" err="1" smtClean="0"/>
              <a:t>чертаят</a:t>
            </a:r>
            <a:r>
              <a:rPr lang="en-US" sz="2400" dirty="0" smtClean="0"/>
              <a:t> с </a:t>
            </a:r>
            <a:r>
              <a:rPr lang="en-US" sz="2400" dirty="0" err="1" smtClean="0"/>
              <a:t>линии</a:t>
            </a:r>
            <a:r>
              <a:rPr lang="en-US" sz="2400" dirty="0" smtClean="0"/>
              <a:t>, а </a:t>
            </a:r>
            <a:r>
              <a:rPr lang="en-US" sz="2400" dirty="0" err="1" smtClean="0"/>
              <a:t>не</a:t>
            </a:r>
            <a:r>
              <a:rPr lang="en-US" sz="2400" dirty="0" smtClean="0"/>
              <a:t> с </a:t>
            </a:r>
            <a:r>
              <a:rPr lang="en-US" sz="2400" dirty="0" err="1" smtClean="0"/>
              <a:t>шаблони</a:t>
            </a:r>
            <a:r>
              <a:rPr lang="en-US" sz="2400" dirty="0" smtClean="0"/>
              <a:t> </a:t>
            </a:r>
            <a:r>
              <a:rPr lang="en-US" sz="2400" dirty="0" err="1" smtClean="0"/>
              <a:t>от</a:t>
            </a:r>
            <a:r>
              <a:rPr lang="en-US" sz="2400" dirty="0" smtClean="0"/>
              <a:t> </a:t>
            </a:r>
            <a:r>
              <a:rPr lang="en-US" sz="2400" dirty="0" err="1" smtClean="0"/>
              <a:t>точки</a:t>
            </a:r>
            <a:r>
              <a:rPr lang="en-US" sz="2400" dirty="0" smtClean="0"/>
              <a:t>. </a:t>
            </a:r>
            <a:r>
              <a:rPr lang="en-US" sz="2400" dirty="0" err="1" smtClean="0"/>
              <a:t>Те</a:t>
            </a:r>
            <a:r>
              <a:rPr lang="en-US" sz="2400" dirty="0" smtClean="0"/>
              <a:t> </a:t>
            </a:r>
            <a:r>
              <a:rPr lang="en-US" sz="2400" dirty="0" err="1" smtClean="0"/>
              <a:t>поддържат</a:t>
            </a:r>
            <a:r>
              <a:rPr lang="en-US" sz="2400" dirty="0" smtClean="0"/>
              <a:t> </a:t>
            </a:r>
            <a:r>
              <a:rPr lang="en-US" sz="2400" dirty="0" err="1" smtClean="0"/>
              <a:t>възможността</a:t>
            </a:r>
            <a:r>
              <a:rPr lang="en-US" sz="2400" dirty="0" smtClean="0"/>
              <a:t> </a:t>
            </a:r>
            <a:r>
              <a:rPr lang="en-US" sz="2400" dirty="0" err="1" smtClean="0"/>
              <a:t>за</a:t>
            </a:r>
            <a:r>
              <a:rPr lang="en-US" sz="2400" dirty="0" smtClean="0"/>
              <a:t> </a:t>
            </a:r>
            <a:r>
              <a:rPr lang="en-US" sz="2400" dirty="0" err="1" smtClean="0"/>
              <a:t>мащабиране</a:t>
            </a:r>
            <a:r>
              <a:rPr lang="en-US" sz="2400" dirty="0" smtClean="0"/>
              <a:t> </a:t>
            </a:r>
            <a:r>
              <a:rPr lang="en-US" sz="2400" dirty="0" err="1" smtClean="0"/>
              <a:t>до</a:t>
            </a:r>
            <a:r>
              <a:rPr lang="en-US" sz="2400" dirty="0" smtClean="0"/>
              <a:t> </a:t>
            </a:r>
            <a:r>
              <a:rPr lang="en-US" sz="2400" dirty="0" err="1" smtClean="0"/>
              <a:t>какъвто</a:t>
            </a:r>
            <a:r>
              <a:rPr lang="en-US" sz="2400" dirty="0" smtClean="0"/>
              <a:t> и </a:t>
            </a:r>
            <a:r>
              <a:rPr lang="en-US" sz="2400" dirty="0" err="1" smtClean="0"/>
              <a:t>да</a:t>
            </a:r>
            <a:r>
              <a:rPr lang="en-US" sz="2400" dirty="0" smtClean="0"/>
              <a:t> е </a:t>
            </a:r>
            <a:r>
              <a:rPr lang="en-US" sz="2400" dirty="0" err="1" smtClean="0"/>
              <a:t>размер</a:t>
            </a:r>
            <a:r>
              <a:rPr lang="en-US" sz="2400" dirty="0" smtClean="0"/>
              <a:t> </a:t>
            </a:r>
            <a:r>
              <a:rPr lang="en-US" sz="2400" dirty="0" err="1" smtClean="0"/>
              <a:t>или</a:t>
            </a:r>
            <a:r>
              <a:rPr lang="en-US" sz="2400" dirty="0" smtClean="0"/>
              <a:t> </a:t>
            </a:r>
            <a:r>
              <a:rPr lang="en-US" sz="2400" dirty="0" err="1" smtClean="0"/>
              <a:t>пропорции</a:t>
            </a:r>
            <a:r>
              <a:rPr lang="en-US" sz="2400" dirty="0" smtClean="0"/>
              <a:t>. </a:t>
            </a:r>
            <a:r>
              <a:rPr lang="en-US" sz="2400" dirty="0" err="1" smtClean="0"/>
              <a:t>Следните</a:t>
            </a:r>
            <a:r>
              <a:rPr lang="en-US" sz="2400" dirty="0" smtClean="0"/>
              <a:t> </a:t>
            </a:r>
            <a:r>
              <a:rPr lang="en-US" sz="2400" dirty="0" err="1" smtClean="0"/>
              <a:t>три</a:t>
            </a:r>
            <a:r>
              <a:rPr lang="en-US" sz="2400" dirty="0" smtClean="0"/>
              <a:t> </a:t>
            </a:r>
            <a:r>
              <a:rPr lang="en-US" sz="2400" dirty="0" err="1" smtClean="0"/>
              <a:t>шрифта</a:t>
            </a:r>
            <a:r>
              <a:rPr lang="en-US" sz="2400" dirty="0" smtClean="0"/>
              <a:t> </a:t>
            </a:r>
            <a:r>
              <a:rPr lang="en-US" sz="2400" dirty="0" err="1" smtClean="0"/>
              <a:t>представляват</a:t>
            </a:r>
            <a:r>
              <a:rPr lang="en-US" sz="2400" dirty="0" smtClean="0"/>
              <a:t> </a:t>
            </a:r>
            <a:r>
              <a:rPr lang="en-US" sz="2400" dirty="0" err="1" smtClean="0"/>
              <a:t>векторните</a:t>
            </a:r>
            <a:r>
              <a:rPr lang="en-US" sz="2400" dirty="0" smtClean="0"/>
              <a:t> </a:t>
            </a:r>
            <a:r>
              <a:rPr lang="en-US" sz="2400" dirty="0" err="1" smtClean="0"/>
              <a:t>шрифтове</a:t>
            </a:r>
            <a:r>
              <a:rPr lang="en-US" sz="2400" dirty="0" smtClean="0"/>
              <a:t>:</a:t>
            </a:r>
            <a:endParaRPr lang="bg-BG" sz="2400" dirty="0" smtClean="0"/>
          </a:p>
          <a:p>
            <a:pPr lvl="0"/>
            <a:r>
              <a:rPr lang="en-US" sz="2400" dirty="0" smtClean="0"/>
              <a:t>Modern</a:t>
            </a:r>
            <a:endParaRPr lang="bg-BG" sz="2400" dirty="0" smtClean="0"/>
          </a:p>
          <a:p>
            <a:pPr lvl="0"/>
            <a:r>
              <a:rPr lang="en-US" sz="2400" dirty="0" smtClean="0"/>
              <a:t>Roman</a:t>
            </a:r>
            <a:endParaRPr lang="bg-BG" sz="2400" dirty="0" smtClean="0"/>
          </a:p>
          <a:p>
            <a:pPr lvl="0"/>
            <a:r>
              <a:rPr lang="en-US" sz="2400" dirty="0" smtClean="0"/>
              <a:t>Script</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bg-BG" dirty="0" smtClean="0"/>
              <a:t>Компютърна графика</a:t>
            </a:r>
            <a:endParaRPr lang="en-US" dirty="0"/>
          </a:p>
        </p:txBody>
      </p:sp>
      <p:sp>
        <p:nvSpPr>
          <p:cNvPr id="16" name="Subtitle 2"/>
          <p:cNvSpPr>
            <a:spLocks noGrp="1"/>
          </p:cNvSpPr>
          <p:nvPr>
            <p:ph type="subTitle" idx="1"/>
          </p:nvPr>
        </p:nvSpPr>
        <p:spPr>
          <a:xfrm>
            <a:off x="592667" y="5450680"/>
            <a:ext cx="7924800" cy="873920"/>
          </a:xfrm>
        </p:spPr>
        <p:txBody>
          <a:bodyPr/>
          <a:lstStyle/>
          <a:p>
            <a:r>
              <a:rPr lang="bg-BG" dirty="0" smtClean="0"/>
              <a:t>Растерна и векторна графика, графични файлови формати, графични редактори, цветови гами</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800" dirty="0" smtClean="0"/>
              <a:t>Колко са необходимите бита за получаване на естесвена картина?</a:t>
            </a:r>
            <a:endParaRPr lang="en-US" sz="2800" dirty="0" smtClean="0"/>
          </a:p>
          <a:p>
            <a:pPr marL="871538" lvl="1" indent="-514350">
              <a:buFont typeface="+mj-lt"/>
              <a:buAutoNum type="alphaLcParenR"/>
            </a:pPr>
            <a:r>
              <a:rPr lang="bg-BG" sz="2800" dirty="0" smtClean="0"/>
              <a:t>4</a:t>
            </a:r>
          </a:p>
          <a:p>
            <a:pPr marL="871538" lvl="1" indent="-514350">
              <a:buFont typeface="+mj-lt"/>
              <a:buAutoNum type="alphaLcParenR"/>
            </a:pPr>
            <a:r>
              <a:rPr lang="bg-BG" sz="2800" dirty="0" smtClean="0"/>
              <a:t>8</a:t>
            </a:r>
          </a:p>
          <a:p>
            <a:pPr marL="871538" lvl="1" indent="-514350">
              <a:buFont typeface="+mj-lt"/>
              <a:buAutoNum type="alphaLcParenR"/>
            </a:pPr>
            <a:r>
              <a:rPr lang="bg-BG" sz="2800" dirty="0" smtClean="0"/>
              <a:t>24</a:t>
            </a:r>
          </a:p>
          <a:p>
            <a:pPr marL="871538" lvl="1" indent="-514350">
              <a:buFont typeface="+mj-lt"/>
              <a:buAutoNum type="alphaLcParenR"/>
            </a:pPr>
            <a:r>
              <a:rPr lang="bg-BG" sz="2800" dirty="0" smtClean="0"/>
              <a:t>32</a:t>
            </a:r>
            <a:r>
              <a:rPr lang="en-US" sz="2800"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572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Брой на цветовете – при съхраняването на информация за цветовете във файла на изображението определящо значение има техния брой. Ако изображението е черно-бяло, то има само контур и запълнени с черно участъци т. е. един бит е напълно достатъчен за цвета на всяка точка. Когато изображението има 16 цвята , то необходимия обем информация за цвета на всяка точка се събира в 4 бита. При 256 различни цвята са необходими 8 бита за всяка точка, а за получаване на естествена картина с 16,7 милиона цвята обемът скача на 24 бита за точка. </a:t>
            </a:r>
          </a:p>
          <a:p>
            <a:r>
              <a:rPr lang="bg-BG" sz="2000" u="sng" dirty="0" smtClean="0">
                <a:hlinkClick r:id="rId2"/>
              </a:rPr>
              <a:t>http://uroci.net/urok/1034/%CA%EE%EC%EF%FE%F2%FA%F0%ED%E0-%C3%F0%E0%F4%E8%EA%E0-%CE%F1%ED%EE%E2%ED%E8-%EF%EE%ED%FF%F2%E8%FF-%C2%E8%E4%EE%E2%E5.html</a:t>
            </a:r>
            <a:endParaRPr lang="bg-BG" sz="2000" dirty="0" smtClean="0"/>
          </a:p>
          <a:p>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bg-BG" dirty="0" smtClean="0"/>
              <a:t>Бази от данни</a:t>
            </a:r>
            <a:endParaRPr lang="en-US" dirty="0"/>
          </a:p>
        </p:txBody>
      </p:sp>
      <p:sp>
        <p:nvSpPr>
          <p:cNvPr id="15" name="Subtitle 2"/>
          <p:cNvSpPr>
            <a:spLocks noGrp="1"/>
          </p:cNvSpPr>
          <p:nvPr>
            <p:ph type="subTitle" idx="1"/>
          </p:nvPr>
        </p:nvSpPr>
        <p:spPr>
          <a:xfrm>
            <a:off x="609600" y="5679280"/>
            <a:ext cx="7924800" cy="569120"/>
          </a:xfrm>
        </p:spPr>
        <p:txBody>
          <a:bodyPr/>
          <a:lstStyle/>
          <a:p>
            <a:r>
              <a:rPr lang="bg-BG" dirty="0" smtClean="0"/>
              <a:t>Модели на данните, таблици, релации,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следните се стартира първо при стартиране на компютъра? </a:t>
            </a:r>
            <a:endParaRPr lang="en-US" dirty="0" smtClean="0"/>
          </a:p>
          <a:p>
            <a:pPr marL="871538" lvl="1" indent="-514350">
              <a:buFont typeface="+mj-lt"/>
              <a:buAutoNum type="alphaLcParenR"/>
            </a:pPr>
            <a:r>
              <a:rPr lang="en-US" dirty="0" smtClean="0"/>
              <a:t>CMOS</a:t>
            </a:r>
            <a:endParaRPr lang="bg-BG" dirty="0" smtClean="0"/>
          </a:p>
          <a:p>
            <a:pPr marL="871538" lvl="1" indent="-514350">
              <a:buFont typeface="+mj-lt"/>
              <a:buAutoNum type="alphaLcParenR"/>
            </a:pPr>
            <a:r>
              <a:rPr lang="en-US" dirty="0" smtClean="0"/>
              <a:t>RAM </a:t>
            </a:r>
          </a:p>
          <a:p>
            <a:pPr marL="871538" lvl="1" indent="-514350">
              <a:buFont typeface="+mj-lt"/>
              <a:buAutoNum type="alphaLcParenR"/>
            </a:pPr>
            <a:r>
              <a:rPr lang="en-US" dirty="0" smtClean="0"/>
              <a:t>HDD</a:t>
            </a:r>
            <a:endParaRPr lang="bg-BG" dirty="0" smtClean="0"/>
          </a:p>
          <a:p>
            <a:pPr marL="871538" lvl="1" indent="-514350">
              <a:buFont typeface="+mj-lt"/>
              <a:buAutoNum type="alphaLcParenR"/>
            </a:pPr>
            <a:r>
              <a:rPr lang="en-US" dirty="0" smtClean="0"/>
              <a:t>ROM BIOS</a:t>
            </a:r>
            <a:endParaRPr lang="bg-BG" dirty="0" smtClean="0"/>
          </a:p>
          <a:p>
            <a:pPr marL="871538" lvl="1" indent="-514350">
              <a:buFont typeface="+mj-lt"/>
              <a:buAutoNum type="alphaLcParenR"/>
            </a:pPr>
            <a:r>
              <a:rPr lang="en-US" dirty="0" smtClean="0"/>
              <a:t>CD-ROM</a:t>
            </a:r>
            <a:endParaRPr lang="bg-BG" dirty="0" smtClean="0"/>
          </a:p>
          <a:p>
            <a:pPr marL="871538" lvl="1" indent="-51435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lvl="0"/>
            <a:r>
              <a:rPr lang="bg-BG" dirty="0" smtClean="0"/>
              <a:t>Процеса на нормализация на базата данните води до:</a:t>
            </a:r>
          </a:p>
          <a:p>
            <a:pPr marL="871538" lvl="1" indent="-514350">
              <a:lnSpc>
                <a:spcPct val="95000"/>
              </a:lnSpc>
              <a:buFont typeface="+mj-lt"/>
              <a:buAutoNum type="alphaLcParenR"/>
            </a:pPr>
            <a:r>
              <a:rPr lang="bg-BG" sz="2800" dirty="0" smtClean="0"/>
              <a:t>Повтаряща се информация в таблиците</a:t>
            </a:r>
          </a:p>
          <a:p>
            <a:pPr marL="871538" lvl="1" indent="-514350">
              <a:lnSpc>
                <a:spcPct val="95000"/>
              </a:lnSpc>
              <a:buFont typeface="+mj-lt"/>
              <a:buAutoNum type="alphaLcParenR"/>
            </a:pPr>
            <a:r>
              <a:rPr lang="bg-BG" sz="2800" dirty="0" smtClean="0"/>
              <a:t>И</a:t>
            </a:r>
            <a:r>
              <a:rPr lang="en-US" sz="2800" dirty="0" err="1" smtClean="0"/>
              <a:t>кономия</a:t>
            </a:r>
            <a:r>
              <a:rPr lang="en-US" sz="2800" dirty="0" smtClean="0"/>
              <a:t> </a:t>
            </a:r>
            <a:r>
              <a:rPr lang="en-US" sz="2800" dirty="0" err="1" smtClean="0"/>
              <a:t>на</a:t>
            </a:r>
            <a:r>
              <a:rPr lang="en-US" sz="2800" dirty="0" smtClean="0"/>
              <a:t> </a:t>
            </a:r>
            <a:r>
              <a:rPr lang="en-US" sz="2800" dirty="0" err="1" smtClean="0"/>
              <a:t>памет</a:t>
            </a:r>
            <a:r>
              <a:rPr lang="en-US" sz="2800" dirty="0" smtClean="0"/>
              <a:t> </a:t>
            </a:r>
            <a:r>
              <a:rPr lang="en-US" sz="2800" dirty="0" smtClean="0"/>
              <a:t>и </a:t>
            </a:r>
            <a:r>
              <a:rPr lang="en-US" sz="2800" dirty="0" err="1" smtClean="0"/>
              <a:t>повишено</a:t>
            </a:r>
            <a:r>
              <a:rPr lang="en-US" sz="2800" dirty="0" smtClean="0"/>
              <a:t> </a:t>
            </a:r>
            <a:r>
              <a:rPr lang="en-US" sz="2800" dirty="0" err="1" smtClean="0"/>
              <a:t>бързодействие</a:t>
            </a:r>
            <a:endParaRPr lang="bg-BG" sz="2800" dirty="0" smtClean="0"/>
          </a:p>
          <a:p>
            <a:pPr marL="871538" lvl="1" indent="-514350">
              <a:lnSpc>
                <a:spcPct val="95000"/>
              </a:lnSpc>
              <a:buFont typeface="+mj-lt"/>
              <a:buAutoNum type="alphaLcParenR"/>
            </a:pPr>
            <a:r>
              <a:rPr lang="bg-BG" sz="2800" dirty="0" smtClean="0"/>
              <a:t>Нежелана загуба на данни</a:t>
            </a:r>
          </a:p>
          <a:p>
            <a:pPr marL="871538" lvl="1" indent="-514350">
              <a:lnSpc>
                <a:spcPct val="95000"/>
              </a:lnSpc>
              <a:buFont typeface="+mj-lt"/>
              <a:buAutoNum type="alphaLcParenR"/>
            </a:pPr>
            <a:r>
              <a:rPr lang="bg-BG" sz="2800" dirty="0" smtClean="0"/>
              <a:t>Независимост на атрибутите от първичният ключ</a:t>
            </a:r>
          </a:p>
          <a:p>
            <a:pPr marL="871538" lvl="1" indent="-514350">
              <a:lnSpc>
                <a:spcPct val="95000"/>
              </a:lnSpc>
              <a:buFont typeface="+mj-lt"/>
              <a:buAutoNum type="alphaLcParenR"/>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457200"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pPr marL="0" indent="0">
              <a:buNone/>
            </a:pPr>
            <a:r>
              <a:rPr lang="en-US" sz="2000" dirty="0" err="1">
                <a:effectLst/>
              </a:rPr>
              <a:t>Нормализация</a:t>
            </a:r>
            <a:r>
              <a:rPr lang="en-US" sz="2000" dirty="0">
                <a:effectLst/>
              </a:rPr>
              <a:t> е </a:t>
            </a:r>
            <a:r>
              <a:rPr lang="en-US" sz="2000" dirty="0" err="1">
                <a:effectLst/>
              </a:rPr>
              <a:t>привеждането</a:t>
            </a:r>
            <a:r>
              <a:rPr lang="en-US" sz="2000" dirty="0">
                <a:effectLst/>
              </a:rPr>
              <a:t> </a:t>
            </a:r>
            <a:r>
              <a:rPr lang="en-US" sz="2000" dirty="0" smtClean="0">
                <a:effectLst/>
              </a:rPr>
              <a:t>в</a:t>
            </a:r>
            <a:r>
              <a:rPr lang="bg-BG" sz="2000" dirty="0" smtClean="0">
                <a:effectLst/>
              </a:rPr>
              <a:t> нормална форма,</a:t>
            </a:r>
            <a:r>
              <a:rPr lang="en-US" sz="2000" dirty="0" smtClean="0">
                <a:effectLst/>
              </a:rPr>
              <a:t> </a:t>
            </a:r>
            <a:r>
              <a:rPr lang="en-US" sz="2000" dirty="0" err="1">
                <a:effectLst/>
              </a:rPr>
              <a:t>включва</a:t>
            </a:r>
            <a:r>
              <a:rPr lang="en-US" sz="2000" dirty="0">
                <a:effectLst/>
              </a:rPr>
              <a:t> </a:t>
            </a:r>
            <a:r>
              <a:rPr lang="en-US" sz="2000" dirty="0" err="1">
                <a:effectLst/>
              </a:rPr>
              <a:t>набор</a:t>
            </a:r>
            <a:r>
              <a:rPr lang="en-US" sz="2000" dirty="0">
                <a:effectLst/>
              </a:rPr>
              <a:t> </a:t>
            </a:r>
            <a:r>
              <a:rPr lang="en-US" sz="2000" dirty="0" err="1">
                <a:effectLst/>
              </a:rPr>
              <a:t>от</a:t>
            </a:r>
            <a:r>
              <a:rPr lang="en-US" sz="2000" dirty="0">
                <a:effectLst/>
              </a:rPr>
              <a:t> </a:t>
            </a:r>
            <a:r>
              <a:rPr lang="en-US" sz="2000" dirty="0" err="1">
                <a:effectLst/>
              </a:rPr>
              <a:t>практики</a:t>
            </a:r>
            <a:r>
              <a:rPr lang="en-US" sz="2000" dirty="0">
                <a:effectLst/>
              </a:rPr>
              <a:t> </a:t>
            </a:r>
            <a:r>
              <a:rPr lang="en-US" sz="2000" dirty="0" err="1">
                <a:effectLst/>
              </a:rPr>
              <a:t>по</a:t>
            </a:r>
            <a:r>
              <a:rPr lang="en-US" sz="2000" dirty="0">
                <a:effectLst/>
              </a:rPr>
              <a:t> </a:t>
            </a:r>
            <a:r>
              <a:rPr lang="en-US" sz="2000" dirty="0" err="1">
                <a:effectLst/>
              </a:rPr>
              <a:t>отстраняването</a:t>
            </a:r>
            <a:r>
              <a:rPr lang="en-US" sz="2000" dirty="0">
                <a:effectLst/>
              </a:rPr>
              <a:t> </a:t>
            </a:r>
            <a:r>
              <a:rPr lang="en-US" sz="2000" dirty="0" err="1">
                <a:effectLst/>
              </a:rPr>
              <a:t>на</a:t>
            </a:r>
            <a:r>
              <a:rPr lang="en-US" sz="2000" dirty="0">
                <a:effectLst/>
              </a:rPr>
              <a:t> </a:t>
            </a:r>
            <a:r>
              <a:rPr lang="en-US" sz="2000" dirty="0" err="1">
                <a:effectLst/>
              </a:rPr>
              <a:t>повторения</a:t>
            </a:r>
            <a:r>
              <a:rPr lang="en-US" sz="2000" dirty="0">
                <a:effectLst/>
              </a:rPr>
              <a:t> </a:t>
            </a:r>
            <a:r>
              <a:rPr lang="en-US" sz="2000" dirty="0" err="1">
                <a:effectLst/>
              </a:rPr>
              <a:t>сред</a:t>
            </a:r>
            <a:r>
              <a:rPr lang="en-US" sz="2000" dirty="0">
                <a:effectLst/>
              </a:rPr>
              <a:t> </a:t>
            </a:r>
            <a:r>
              <a:rPr lang="en-US" sz="2000" dirty="0" err="1">
                <a:effectLst/>
              </a:rPr>
              <a:t>данните</a:t>
            </a:r>
            <a:r>
              <a:rPr lang="en-US" sz="2000" dirty="0">
                <a:effectLst/>
              </a:rPr>
              <a:t>, </a:t>
            </a:r>
            <a:r>
              <a:rPr lang="en-US" sz="2000" dirty="0" err="1">
                <a:effectLst/>
              </a:rPr>
              <a:t>което</a:t>
            </a:r>
            <a:r>
              <a:rPr lang="en-US" sz="2000" dirty="0">
                <a:effectLst/>
              </a:rPr>
              <a:t> </a:t>
            </a:r>
            <a:r>
              <a:rPr lang="en-US" sz="2000" dirty="0" err="1">
                <a:effectLst/>
              </a:rPr>
              <a:t>от</a:t>
            </a:r>
            <a:r>
              <a:rPr lang="en-US" sz="2000" dirty="0">
                <a:effectLst/>
              </a:rPr>
              <a:t> </a:t>
            </a:r>
            <a:r>
              <a:rPr lang="en-US" sz="2000" dirty="0" err="1">
                <a:effectLst/>
              </a:rPr>
              <a:t>една</a:t>
            </a:r>
            <a:r>
              <a:rPr lang="en-US" sz="2000" dirty="0">
                <a:effectLst/>
              </a:rPr>
              <a:t> </a:t>
            </a:r>
            <a:r>
              <a:rPr lang="en-US" sz="2000" dirty="0" err="1">
                <a:effectLst/>
              </a:rPr>
              <a:t>страна</a:t>
            </a:r>
            <a:r>
              <a:rPr lang="en-US" sz="2000" dirty="0">
                <a:effectLst/>
              </a:rPr>
              <a:t> </a:t>
            </a:r>
            <a:r>
              <a:rPr lang="en-US" sz="2000" dirty="0" err="1">
                <a:effectLst/>
              </a:rPr>
              <a:t>води</a:t>
            </a:r>
            <a:r>
              <a:rPr lang="en-US" sz="2000" dirty="0">
                <a:effectLst/>
              </a:rPr>
              <a:t> </a:t>
            </a:r>
            <a:r>
              <a:rPr lang="en-US" sz="2000" dirty="0" err="1">
                <a:effectLst/>
              </a:rPr>
              <a:t>до</a:t>
            </a:r>
            <a:r>
              <a:rPr lang="en-US" sz="2000" dirty="0">
                <a:effectLst/>
              </a:rPr>
              <a:t> </a:t>
            </a:r>
            <a:r>
              <a:rPr lang="en-US" sz="2000" dirty="0" err="1">
                <a:effectLst/>
              </a:rPr>
              <a:t>икономия</a:t>
            </a:r>
            <a:r>
              <a:rPr lang="en-US" sz="2000" dirty="0">
                <a:effectLst/>
              </a:rPr>
              <a:t> </a:t>
            </a:r>
            <a:r>
              <a:rPr lang="en-US" sz="2000" dirty="0" err="1">
                <a:effectLst/>
              </a:rPr>
              <a:t>на</a:t>
            </a:r>
            <a:r>
              <a:rPr lang="en-US" sz="2000" dirty="0">
                <a:effectLst/>
              </a:rPr>
              <a:t> </a:t>
            </a:r>
            <a:r>
              <a:rPr lang="en-US" sz="2000" dirty="0" err="1">
                <a:effectLst/>
              </a:rPr>
              <a:t>памет</a:t>
            </a:r>
            <a:r>
              <a:rPr lang="en-US" sz="2000" dirty="0">
                <a:effectLst/>
              </a:rPr>
              <a:t> и </a:t>
            </a:r>
            <a:r>
              <a:rPr lang="en-US" sz="2000" dirty="0" err="1">
                <a:effectLst/>
              </a:rPr>
              <a:t>повишено</a:t>
            </a:r>
            <a:r>
              <a:rPr lang="en-US" sz="2000" dirty="0">
                <a:effectLst/>
              </a:rPr>
              <a:t> </a:t>
            </a:r>
            <a:r>
              <a:rPr lang="en-US" sz="2000" dirty="0" err="1">
                <a:effectLst/>
              </a:rPr>
              <a:t>бързодействие</a:t>
            </a:r>
            <a:r>
              <a:rPr lang="en-US" sz="2000" dirty="0">
                <a:effectLst/>
              </a:rPr>
              <a:t>, а </a:t>
            </a:r>
            <a:r>
              <a:rPr lang="en-US" sz="2000" dirty="0" err="1">
                <a:effectLst/>
              </a:rPr>
              <a:t>от</a:t>
            </a:r>
            <a:r>
              <a:rPr lang="en-US" sz="2000" dirty="0">
                <a:effectLst/>
              </a:rPr>
              <a:t> </a:t>
            </a:r>
            <a:r>
              <a:rPr lang="en-US" sz="2000" dirty="0" err="1">
                <a:effectLst/>
              </a:rPr>
              <a:t>друга</a:t>
            </a:r>
            <a:r>
              <a:rPr lang="en-US" sz="2000" dirty="0">
                <a:effectLst/>
              </a:rPr>
              <a:t> </a:t>
            </a:r>
            <a:r>
              <a:rPr lang="en-US" sz="2000" dirty="0" err="1">
                <a:effectLst/>
              </a:rPr>
              <a:t>страна</a:t>
            </a:r>
            <a:r>
              <a:rPr lang="en-US" sz="2000" dirty="0">
                <a:effectLst/>
              </a:rPr>
              <a:t> </a:t>
            </a:r>
            <a:r>
              <a:rPr lang="en-US" sz="2000" dirty="0" err="1">
                <a:effectLst/>
              </a:rPr>
              <a:t>предпазва</a:t>
            </a:r>
            <a:r>
              <a:rPr lang="en-US" sz="2000" dirty="0">
                <a:effectLst/>
              </a:rPr>
              <a:t> </a:t>
            </a:r>
            <a:r>
              <a:rPr lang="en-US" sz="2000" dirty="0" err="1">
                <a:effectLst/>
              </a:rPr>
              <a:t>от</a:t>
            </a:r>
            <a:r>
              <a:rPr lang="en-US" sz="2000" dirty="0">
                <a:effectLst/>
              </a:rPr>
              <a:t> </a:t>
            </a:r>
            <a:r>
              <a:rPr lang="en-US" sz="2000" dirty="0" err="1">
                <a:effectLst/>
              </a:rPr>
              <a:t>аномалии</a:t>
            </a:r>
            <a:r>
              <a:rPr lang="en-US" sz="2000" dirty="0">
                <a:effectLst/>
              </a:rPr>
              <a:t> </a:t>
            </a:r>
            <a:r>
              <a:rPr lang="en-US" sz="2000" dirty="0" err="1">
                <a:effectLst/>
              </a:rPr>
              <a:t>при</a:t>
            </a:r>
            <a:r>
              <a:rPr lang="en-US" sz="2000" dirty="0">
                <a:effectLst/>
              </a:rPr>
              <a:t> </a:t>
            </a:r>
            <a:r>
              <a:rPr lang="en-US" sz="2000" dirty="0" err="1">
                <a:effectLst/>
              </a:rPr>
              <a:t>манипулирането</a:t>
            </a:r>
            <a:r>
              <a:rPr lang="en-US" sz="2000" dirty="0">
                <a:effectLst/>
              </a:rPr>
              <a:t> с </a:t>
            </a:r>
            <a:r>
              <a:rPr lang="en-US" sz="2000" dirty="0" err="1">
                <a:effectLst/>
              </a:rPr>
              <a:t>данните</a:t>
            </a:r>
            <a:r>
              <a:rPr lang="en-US" sz="2000" dirty="0">
                <a:effectLst/>
              </a:rPr>
              <a:t> (</a:t>
            </a:r>
            <a:r>
              <a:rPr lang="en-US" sz="2000" dirty="0" err="1">
                <a:effectLst/>
              </a:rPr>
              <a:t>вмъкване</a:t>
            </a:r>
            <a:r>
              <a:rPr lang="en-US" sz="2000" dirty="0">
                <a:effectLst/>
              </a:rPr>
              <a:t>, </a:t>
            </a:r>
            <a:r>
              <a:rPr lang="en-US" sz="2000" dirty="0" err="1">
                <a:effectLst/>
              </a:rPr>
              <a:t>актуализиране</a:t>
            </a:r>
            <a:r>
              <a:rPr lang="en-US" sz="2000" dirty="0">
                <a:effectLst/>
              </a:rPr>
              <a:t> и </a:t>
            </a:r>
            <a:r>
              <a:rPr lang="en-US" sz="2000" dirty="0" err="1">
                <a:effectLst/>
              </a:rPr>
              <a:t>изтриване</a:t>
            </a:r>
            <a:r>
              <a:rPr lang="en-US" sz="2000" dirty="0">
                <a:effectLst/>
              </a:rPr>
              <a:t>) и </a:t>
            </a:r>
            <a:r>
              <a:rPr lang="en-US" sz="2000" dirty="0" err="1">
                <a:effectLst/>
              </a:rPr>
              <a:t>от</a:t>
            </a:r>
            <a:r>
              <a:rPr lang="en-US" sz="2000" dirty="0">
                <a:effectLst/>
              </a:rPr>
              <a:t> </a:t>
            </a:r>
            <a:r>
              <a:rPr lang="en-US" sz="2000" dirty="0" err="1">
                <a:effectLst/>
              </a:rPr>
              <a:t>загуба</a:t>
            </a:r>
            <a:r>
              <a:rPr lang="en-US" sz="2000" dirty="0">
                <a:effectLst/>
              </a:rPr>
              <a:t> </a:t>
            </a:r>
            <a:r>
              <a:rPr lang="en-US" sz="2000" dirty="0" err="1">
                <a:effectLst/>
              </a:rPr>
              <a:t>на</a:t>
            </a:r>
            <a:r>
              <a:rPr lang="en-US" sz="2000" dirty="0">
                <a:effectLst/>
              </a:rPr>
              <a:t> </a:t>
            </a:r>
            <a:r>
              <a:rPr lang="en-US" sz="2000" dirty="0" err="1">
                <a:effectLst/>
              </a:rPr>
              <a:t>тяхната</a:t>
            </a:r>
            <a:r>
              <a:rPr lang="en-US" sz="2000" dirty="0">
                <a:effectLst/>
              </a:rPr>
              <a:t> </a:t>
            </a:r>
            <a:r>
              <a:rPr lang="en-US" sz="2000" dirty="0" err="1">
                <a:effectLst/>
              </a:rPr>
              <a:t>цялост</a:t>
            </a:r>
            <a:r>
              <a:rPr lang="en-US" sz="2000" dirty="0">
                <a:effectLst/>
              </a:rPr>
              <a:t>. В </a:t>
            </a:r>
            <a:r>
              <a:rPr lang="en-US" sz="2000" dirty="0" err="1">
                <a:effectLst/>
              </a:rPr>
              <a:t>процеса</a:t>
            </a:r>
            <a:r>
              <a:rPr lang="en-US" sz="2000" dirty="0">
                <a:effectLst/>
              </a:rPr>
              <a:t> </a:t>
            </a:r>
            <a:r>
              <a:rPr lang="en-US" sz="2000" dirty="0" err="1">
                <a:effectLst/>
              </a:rPr>
              <a:t>на</a:t>
            </a:r>
            <a:r>
              <a:rPr lang="en-US" sz="2000" dirty="0">
                <a:effectLst/>
              </a:rPr>
              <a:t> </a:t>
            </a:r>
            <a:r>
              <a:rPr lang="en-US" sz="2000" dirty="0" err="1">
                <a:effectLst/>
              </a:rPr>
              <a:t>нормализация</a:t>
            </a:r>
            <a:r>
              <a:rPr lang="en-US" sz="2000" dirty="0">
                <a:effectLst/>
              </a:rPr>
              <a:t> </a:t>
            </a:r>
            <a:r>
              <a:rPr lang="en-US" sz="2000" dirty="0" err="1">
                <a:effectLst/>
              </a:rPr>
              <a:t>се</a:t>
            </a:r>
            <a:r>
              <a:rPr lang="en-US" sz="2000" dirty="0">
                <a:effectLst/>
              </a:rPr>
              <a:t> </a:t>
            </a:r>
            <a:r>
              <a:rPr lang="en-US" sz="2000" dirty="0" err="1">
                <a:effectLst/>
              </a:rPr>
              <a:t>осигурява</a:t>
            </a:r>
            <a:r>
              <a:rPr lang="en-US" sz="2000" dirty="0">
                <a:effectLst/>
              </a:rPr>
              <a:t> </a:t>
            </a:r>
            <a:r>
              <a:rPr lang="en-US" sz="2000" dirty="0" err="1">
                <a:effectLst/>
              </a:rPr>
              <a:t>оптимална</a:t>
            </a:r>
            <a:r>
              <a:rPr lang="en-US" sz="2000" dirty="0">
                <a:effectLst/>
              </a:rPr>
              <a:t> </a:t>
            </a:r>
            <a:r>
              <a:rPr lang="en-US" sz="2000" dirty="0" err="1">
                <a:effectLst/>
              </a:rPr>
              <a:t>структура</a:t>
            </a:r>
            <a:r>
              <a:rPr lang="en-US" sz="2000" dirty="0">
                <a:effectLst/>
              </a:rPr>
              <a:t> </a:t>
            </a:r>
            <a:r>
              <a:rPr lang="en-US" sz="2000" dirty="0" err="1">
                <a:effectLst/>
              </a:rPr>
              <a:t>на</a:t>
            </a:r>
            <a:r>
              <a:rPr lang="en-US" sz="2000" dirty="0">
                <a:effectLst/>
              </a:rPr>
              <a:t> </a:t>
            </a:r>
            <a:r>
              <a:rPr lang="en-US" sz="2000" dirty="0" err="1">
                <a:effectLst/>
              </a:rPr>
              <a:t>базата</a:t>
            </a:r>
            <a:r>
              <a:rPr lang="en-US" sz="2000" dirty="0">
                <a:effectLst/>
              </a:rPr>
              <a:t> </a:t>
            </a:r>
            <a:r>
              <a:rPr lang="en-US" sz="2000" dirty="0" err="1">
                <a:effectLst/>
              </a:rPr>
              <a:t>от</a:t>
            </a:r>
            <a:r>
              <a:rPr lang="en-US" sz="2000" dirty="0">
                <a:effectLst/>
              </a:rPr>
              <a:t> </a:t>
            </a:r>
            <a:r>
              <a:rPr lang="en-US" sz="2000" dirty="0" err="1">
                <a:effectLst/>
              </a:rPr>
              <a:t>данни</a:t>
            </a:r>
            <a:r>
              <a:rPr lang="en-US" sz="2000" dirty="0">
                <a:effectLst/>
              </a:rPr>
              <a:t>, </a:t>
            </a:r>
            <a:r>
              <a:rPr lang="en-US" sz="2000" dirty="0" err="1">
                <a:effectLst/>
              </a:rPr>
              <a:t>основаваща</a:t>
            </a:r>
            <a:r>
              <a:rPr lang="en-US" sz="2000" dirty="0">
                <a:effectLst/>
              </a:rPr>
              <a:t> </a:t>
            </a:r>
            <a:r>
              <a:rPr lang="en-US" sz="2000" dirty="0" err="1">
                <a:effectLst/>
              </a:rPr>
              <a:t>се</a:t>
            </a:r>
            <a:r>
              <a:rPr lang="en-US" sz="2000" dirty="0">
                <a:effectLst/>
              </a:rPr>
              <a:t> </a:t>
            </a:r>
            <a:r>
              <a:rPr lang="en-US" sz="2000" dirty="0" err="1">
                <a:effectLst/>
              </a:rPr>
              <a:t>на</a:t>
            </a:r>
            <a:r>
              <a:rPr lang="en-US" sz="2000" dirty="0">
                <a:effectLst/>
              </a:rPr>
              <a:t> </a:t>
            </a:r>
            <a:r>
              <a:rPr lang="en-US" sz="2000" dirty="0" err="1">
                <a:effectLst/>
              </a:rPr>
              <a:t>взаимозависимостта</a:t>
            </a:r>
            <a:r>
              <a:rPr lang="en-US" sz="2000" dirty="0">
                <a:effectLst/>
              </a:rPr>
              <a:t> </a:t>
            </a:r>
            <a:r>
              <a:rPr lang="en-US" sz="2000" dirty="0" err="1">
                <a:effectLst/>
              </a:rPr>
              <a:t>между</a:t>
            </a:r>
            <a:r>
              <a:rPr lang="en-US" sz="2000" dirty="0">
                <a:effectLst/>
              </a:rPr>
              <a:t> </a:t>
            </a:r>
            <a:r>
              <a:rPr lang="en-US" sz="2000" dirty="0" err="1">
                <a:effectLst/>
              </a:rPr>
              <a:t>данните</a:t>
            </a:r>
            <a:r>
              <a:rPr lang="en-US" sz="2000" dirty="0">
                <a:effectLst/>
              </a:rPr>
              <a:t>. </a:t>
            </a:r>
            <a:r>
              <a:rPr lang="en-US" sz="2000" dirty="0" err="1">
                <a:effectLst/>
              </a:rPr>
              <a:t>Структурата</a:t>
            </a:r>
            <a:r>
              <a:rPr lang="en-US" sz="2000" dirty="0">
                <a:effectLst/>
              </a:rPr>
              <a:t> </a:t>
            </a:r>
            <a:r>
              <a:rPr lang="en-US" sz="2000" dirty="0" err="1">
                <a:effectLst/>
              </a:rPr>
              <a:t>на</a:t>
            </a:r>
            <a:r>
              <a:rPr lang="en-US" sz="2000" dirty="0">
                <a:effectLst/>
              </a:rPr>
              <a:t> </a:t>
            </a:r>
            <a:r>
              <a:rPr lang="en-US" sz="2000" dirty="0" err="1">
                <a:effectLst/>
              </a:rPr>
              <a:t>таблиците</a:t>
            </a:r>
            <a:r>
              <a:rPr lang="en-US" sz="2000" dirty="0">
                <a:effectLst/>
              </a:rPr>
              <a:t> </a:t>
            </a:r>
            <a:r>
              <a:rPr lang="en-US" sz="2000" dirty="0" err="1">
                <a:effectLst/>
              </a:rPr>
              <a:t>се</a:t>
            </a:r>
            <a:r>
              <a:rPr lang="en-US" sz="2000" dirty="0">
                <a:effectLst/>
              </a:rPr>
              <a:t> </a:t>
            </a:r>
            <a:r>
              <a:rPr lang="en-US" sz="2000" dirty="0" err="1">
                <a:effectLst/>
              </a:rPr>
              <a:t>трансформира</a:t>
            </a:r>
            <a:r>
              <a:rPr lang="en-US" sz="2000" dirty="0">
                <a:effectLst/>
              </a:rPr>
              <a:t>, с </a:t>
            </a:r>
            <a:r>
              <a:rPr lang="en-US" sz="2000" dirty="0" err="1">
                <a:effectLst/>
              </a:rPr>
              <a:t>цел</a:t>
            </a:r>
            <a:r>
              <a:rPr lang="en-US" sz="2000" dirty="0">
                <a:effectLst/>
              </a:rPr>
              <a:t> </a:t>
            </a:r>
            <a:r>
              <a:rPr lang="en-US" sz="2000" dirty="0" err="1">
                <a:effectLst/>
              </a:rPr>
              <a:t>да</a:t>
            </a:r>
            <a:r>
              <a:rPr lang="en-US" sz="2000" dirty="0">
                <a:effectLst/>
              </a:rPr>
              <a:t> </a:t>
            </a:r>
            <a:r>
              <a:rPr lang="en-US" sz="2000" dirty="0" err="1">
                <a:effectLst/>
              </a:rPr>
              <a:t>се</a:t>
            </a:r>
            <a:r>
              <a:rPr lang="en-US" sz="2000" dirty="0">
                <a:effectLst/>
              </a:rPr>
              <a:t> </a:t>
            </a:r>
            <a:r>
              <a:rPr lang="en-US" sz="2000" dirty="0" err="1">
                <a:effectLst/>
              </a:rPr>
              <a:t>оптимизират</a:t>
            </a:r>
            <a:r>
              <a:rPr lang="en-US" sz="2000" dirty="0">
                <a:effectLst/>
              </a:rPr>
              <a:t> </a:t>
            </a:r>
            <a:r>
              <a:rPr lang="en-US" sz="2000" dirty="0" err="1">
                <a:effectLst/>
              </a:rPr>
              <a:t>функционалните</a:t>
            </a:r>
            <a:r>
              <a:rPr lang="en-US" sz="2000" dirty="0">
                <a:effectLst/>
              </a:rPr>
              <a:t> </a:t>
            </a:r>
            <a:r>
              <a:rPr lang="en-US" sz="2000" dirty="0" err="1">
                <a:effectLst/>
              </a:rPr>
              <a:t>зависимости</a:t>
            </a:r>
            <a:r>
              <a:rPr lang="en-US" sz="2000" dirty="0">
                <a:effectLst/>
              </a:rPr>
              <a:t> </a:t>
            </a:r>
            <a:r>
              <a:rPr lang="en-US" sz="2000" dirty="0" err="1">
                <a:effectLst/>
              </a:rPr>
              <a:t>на</a:t>
            </a:r>
            <a:r>
              <a:rPr lang="en-US" sz="2000" dirty="0">
                <a:effectLst/>
              </a:rPr>
              <a:t> </a:t>
            </a:r>
            <a:r>
              <a:rPr lang="en-US" sz="2000" dirty="0" err="1">
                <a:effectLst/>
              </a:rPr>
              <a:t>съставните</a:t>
            </a:r>
            <a:r>
              <a:rPr lang="en-US" sz="2000" dirty="0">
                <a:effectLst/>
              </a:rPr>
              <a:t> </a:t>
            </a:r>
            <a:r>
              <a:rPr lang="en-US" sz="2000" dirty="0" err="1">
                <a:effectLst/>
              </a:rPr>
              <a:t>им</a:t>
            </a:r>
            <a:r>
              <a:rPr lang="en-US" sz="2000" dirty="0">
                <a:effectLst/>
              </a:rPr>
              <a:t> </a:t>
            </a:r>
            <a:r>
              <a:rPr lang="en-US" sz="2000" dirty="0" err="1">
                <a:effectLst/>
              </a:rPr>
              <a:t>атрибути</a:t>
            </a:r>
            <a:r>
              <a:rPr lang="en-US" sz="2000" dirty="0">
                <a:effectLst/>
              </a:rPr>
              <a:t>.</a:t>
            </a:r>
            <a:endParaRPr lang="en-US" sz="2000" u="sng" dirty="0" smtClean="0">
              <a:hlinkClick r:id="rId2"/>
            </a:endParaRPr>
          </a:p>
          <a:p>
            <a:r>
              <a:rPr lang="en-US" sz="2000" u="sng" dirty="0" smtClean="0">
                <a:hlinkClick r:id="rId2"/>
              </a:rPr>
              <a:t>http://bg.wikipedia.org/wiki/%D0%A0%D0%B5%D0%BB%D0%B0%D1%86%D0%B8%D0%BE%D0%BD%D0%BD%D0%B0_%D0%B1%D0%B0%D0%B7%D0%B0_%D0%B4%D0%B0%D0%BD%D0%BD%D0%B8</a:t>
            </a:r>
            <a:endParaRPr lang="bg-BG" sz="2000" dirty="0" smtClean="0"/>
          </a:p>
          <a:p>
            <a:r>
              <a:rPr lang="bg-BG" sz="2000" u="sng" dirty="0" smtClean="0">
                <a:hlinkClick r:id="rId2"/>
              </a:rPr>
              <a:t>http</a:t>
            </a:r>
            <a:r>
              <a:rPr lang="bg-BG" sz="2000" u="sng" dirty="0" smtClean="0">
                <a:hlinkClick r:id="rId2"/>
              </a:rPr>
              <a:t>://</a:t>
            </a:r>
            <a:r>
              <a:rPr lang="bg-BG" sz="2000" u="sng" dirty="0" smtClean="0">
                <a:hlinkClick r:id="rId2"/>
              </a:rPr>
              <a:t>tuj.asenevtsi.com/DB2007/BD35.htm</a:t>
            </a:r>
            <a:r>
              <a:rPr lang="bg-BG" sz="2800" u="sng" dirty="0" smtClean="0"/>
              <a:t/>
            </a:r>
            <a:br>
              <a:rPr lang="bg-BG" sz="2800" u="sng" dirty="0" smtClean="0"/>
            </a:br>
            <a:endParaRPr lang="bg-BG"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bg-BG" dirty="0" smtClean="0"/>
              <a:t>Информационни системи</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838200"/>
            <a:ext cx="8686800" cy="5867400"/>
          </a:xfrm>
        </p:spPr>
        <p:txBody>
          <a:bodyPr/>
          <a:lstStyle/>
          <a:p>
            <a:r>
              <a:rPr lang="bg-BG" sz="2800" dirty="0" smtClean="0"/>
              <a:t>Колко вида облаци има според видимостта им?</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Oval 5"/>
          <p:cNvSpPr/>
          <p:nvPr/>
        </p:nvSpPr>
        <p:spPr>
          <a:xfrm>
            <a:off x="304800" y="2286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p:cNvSpPr/>
          <p:nvPr/>
        </p:nvSpPr>
        <p:spPr>
          <a:xfrm>
            <a:off x="381000" y="1676400"/>
            <a:ext cx="893193" cy="3144451"/>
          </a:xfrm>
          <a:prstGeom prst="rect">
            <a:avLst/>
          </a:prstGeom>
        </p:spPr>
        <p:txBody>
          <a:bodyPr wrap="none">
            <a:spAutoFit/>
          </a:bodyPr>
          <a:lstStyle/>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2</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3</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4</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5</a:t>
            </a: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914400"/>
            <a:ext cx="8686800" cy="5638800"/>
          </a:xfrm>
        </p:spPr>
        <p:txBody>
          <a:bodyPr/>
          <a:lstStyle/>
          <a:p>
            <a:r>
              <a:rPr lang="bg-BG" sz="1600" dirty="0" smtClean="0"/>
              <a:t>Има три вида облаци публични, частни и хибридни.</a:t>
            </a:r>
          </a:p>
          <a:p>
            <a:r>
              <a:rPr lang="bg-BG" sz="1600" dirty="0" smtClean="0"/>
              <a:t>Публичен облак - ИТ инфраструктура, платформа или услуга, която е публично достъпна в интернет (срещу заплащане или безплатно). Разделят се на три категории IaaS, PaaS и SaaS. </a:t>
            </a:r>
          </a:p>
          <a:p>
            <a:r>
              <a:rPr lang="bg-BG" sz="1600" dirty="0" smtClean="0"/>
              <a:t>IaaS - Infrastructure as a Service - инфраструктура като услуга. Това е концепция за облак, при която се предоставят виртуални машини под наем. Като наемателят може да си инсталира софтуер по избор. </a:t>
            </a:r>
          </a:p>
          <a:p>
            <a:r>
              <a:rPr lang="bg-BG" sz="1600" dirty="0" smtClean="0"/>
              <a:t>PaaS - Platform as a Service - платформа като структрура. Това е фамилия облачна технология, при които се предоставя среда за разработка и облачни услуги за софтуерния разработчик с прилежащи програмни интерфейси (APIs). </a:t>
            </a:r>
          </a:p>
          <a:p>
            <a:r>
              <a:rPr lang="bg-BG" sz="1600" dirty="0" smtClean="0"/>
              <a:t>SaaS - Software as s Service - софтуер като услуга. Това е концепция, при която вместо да се инсталира локално, дадена софтуерна система се позва като услага (hosted service). </a:t>
            </a:r>
          </a:p>
          <a:p>
            <a:r>
              <a:rPr lang="bg-BG" sz="1600" dirty="0" smtClean="0"/>
              <a:t>Частен облас - означава вътрешнофирмена облачна структура съставена от хардуер и софтуер, която консолидира ИТ услугите на дадена фирма или организация, но не е достъпна за външни организации. </a:t>
            </a:r>
            <a:endParaRPr lang="en-US" sz="1600" dirty="0" smtClean="0"/>
          </a:p>
          <a:p>
            <a:r>
              <a:rPr lang="bg-BG" sz="1600" dirty="0" smtClean="0"/>
              <a:t>Хибриден облак - смесица между частен и публичен облак с цел намаляване на разходите. </a:t>
            </a:r>
          </a:p>
          <a:p>
            <a:endParaRPr lang="bg-BG" sz="1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bg-BG" dirty="0" smtClean="0"/>
              <a:t>Сигурност и защита на информацията</a:t>
            </a:r>
            <a:endParaRPr lang="en-US" dirty="0"/>
          </a:p>
        </p:txBody>
      </p:sp>
      <p:sp>
        <p:nvSpPr>
          <p:cNvPr id="14" name="Subtitle 2"/>
          <p:cNvSpPr>
            <a:spLocks noGrp="1"/>
          </p:cNvSpPr>
          <p:nvPr>
            <p:ph type="subTitle" idx="1"/>
          </p:nvPr>
        </p:nvSpPr>
        <p:spPr>
          <a:xfrm>
            <a:off x="609600" y="4912520"/>
            <a:ext cx="7924800" cy="1564480"/>
          </a:xfrm>
        </p:spPr>
        <p:txBody>
          <a:bodyPr/>
          <a:lstStyle/>
          <a:p>
            <a:r>
              <a:rPr lang="bg-BG" dirty="0" smtClean="0"/>
              <a:t>Симетрични и асиметрични кодиращи алгоритми, криптографско хеширане, електронен подпис, цифрови сертификати</a:t>
            </a:r>
            <a:endParaRPr lang="en-US" dirty="0"/>
          </a:p>
        </p:txBody>
      </p:sp>
      <p:pic>
        <p:nvPicPr>
          <p:cNvPr id="22"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1066800"/>
            <a:ext cx="8686800" cy="5638800"/>
          </a:xfrm>
        </p:spPr>
        <p:txBody>
          <a:bodyPr/>
          <a:lstStyle/>
          <a:p>
            <a:r>
              <a:rPr lang="bg-BG" dirty="0" smtClean="0"/>
              <a:t>Кой от следните не е симетричен метод за криптиране и декриптиране?</a:t>
            </a:r>
          </a:p>
          <a:p>
            <a:pPr marL="871538" lvl="1" indent="-514350">
              <a:buFont typeface="+mj-lt"/>
              <a:buAutoNum type="alphaLcParenR"/>
            </a:pPr>
            <a:r>
              <a:rPr lang="en-US" sz="2800" dirty="0" smtClean="0"/>
              <a:t>AES</a:t>
            </a:r>
            <a:endParaRPr lang="bg-BG" sz="2800" dirty="0" smtClean="0"/>
          </a:p>
          <a:p>
            <a:pPr marL="871538" lvl="1" indent="-514350">
              <a:buFont typeface="+mj-lt"/>
              <a:buAutoNum type="alphaLcParenR"/>
            </a:pPr>
            <a:r>
              <a:rPr lang="en-US" sz="2800" dirty="0" smtClean="0"/>
              <a:t>DES</a:t>
            </a:r>
            <a:endParaRPr lang="bg-BG" sz="2800" dirty="0" smtClean="0"/>
          </a:p>
          <a:p>
            <a:pPr marL="871538" lvl="1" indent="-514350">
              <a:buFont typeface="+mj-lt"/>
              <a:buAutoNum type="alphaLcParenR"/>
            </a:pPr>
            <a:r>
              <a:rPr lang="en-US" sz="2800" dirty="0" smtClean="0"/>
              <a:t>3DES</a:t>
            </a:r>
            <a:endParaRPr lang="bg-BG" sz="2800" dirty="0" smtClean="0"/>
          </a:p>
          <a:p>
            <a:pPr marL="871538" lvl="1" indent="-514350">
              <a:buFont typeface="+mj-lt"/>
              <a:buAutoNum type="alphaLcParenR"/>
            </a:pPr>
            <a:r>
              <a:rPr lang="en-US" sz="2800" dirty="0" smtClean="0"/>
              <a:t>DSA</a:t>
            </a:r>
            <a:endParaRPr lang="bg-BG" sz="2800" dirty="0" smtClean="0"/>
          </a:p>
          <a:p>
            <a:pPr marL="871538" lvl="1" indent="-514350">
              <a:buNone/>
            </a:pPr>
            <a:endParaRPr lang="bg-BG" sz="2900" spc="-150" dirty="0"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4417556" y="4156703"/>
            <a:ext cx="3276600" cy="2174121"/>
          </a:xfrm>
          <a:prstGeom prst="rect">
            <a:avLst/>
          </a:prstGeom>
          <a:effectLst>
            <a:softEdge rad="31750"/>
          </a:effectLst>
        </p:spPr>
      </p:pic>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914400"/>
            <a:ext cx="8686800" cy="5791200"/>
          </a:xfrm>
        </p:spPr>
        <p:txBody>
          <a:bodyPr/>
          <a:lstStyle/>
          <a:p>
            <a:r>
              <a:rPr lang="bg-BG" sz="2800" u="sng" dirty="0" smtClean="0">
                <a:hlinkClick r:id="rId2"/>
              </a:rPr>
              <a:t>http://en.wikipedia.org/wiki/Symmetric-key_algorithm</a:t>
            </a:r>
            <a:endParaRPr lang="bg-BG" sz="2800" dirty="0" smtClean="0"/>
          </a:p>
          <a:p>
            <a:r>
              <a:rPr lang="bg-BG" sz="2800" u="sng" dirty="0" smtClean="0">
                <a:hlinkClick r:id="rId3"/>
              </a:rPr>
              <a:t>http://en.wikipedia.org/wiki/Public-key_cryptography</a:t>
            </a:r>
            <a:endParaRPr lang="en-US" sz="3000" noProof="1">
              <a:solidFill>
                <a:schemeClr val="accent5">
                  <a:lumMod val="20000"/>
                  <a:lumOff val="80000"/>
                </a:schemeClr>
              </a:solidFill>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4220173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bg-BG" dirty="0" smtClean="0"/>
              <a:t>Презентационни системи</a:t>
            </a:r>
            <a:endParaRPr lang="en-US" dirty="0"/>
          </a:p>
        </p:txBody>
      </p:sp>
      <p:sp>
        <p:nvSpPr>
          <p:cNvPr id="8" name="Subtitle 2"/>
          <p:cNvSpPr>
            <a:spLocks noGrp="1"/>
          </p:cNvSpPr>
          <p:nvPr>
            <p:ph type="subTitle" idx="1"/>
          </p:nvPr>
        </p:nvSpPr>
        <p:spPr>
          <a:xfrm>
            <a:off x="609600" y="4988720"/>
            <a:ext cx="7924800" cy="1412080"/>
          </a:xfrm>
        </p:spPr>
        <p:txBody>
          <a:bodyPr/>
          <a:lstStyle/>
          <a:p>
            <a:r>
              <a:rPr lang="bg-BG" dirty="0" smtClean="0"/>
              <a:t>Софтуер за презентации, изготвяне на презентации, слайдове, ефекти, бележки, цветове, изображения, звук, видео</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1447800"/>
            <a:ext cx="8686800" cy="5257800"/>
          </a:xfrm>
        </p:spPr>
        <p:txBody>
          <a:bodyPr/>
          <a:lstStyle/>
          <a:p>
            <a:r>
              <a:rPr lang="bg-BG" sz="2800" dirty="0" smtClean="0"/>
              <a:t>Препоръчителният р</a:t>
            </a:r>
            <a:r>
              <a:rPr lang="en-US" sz="2800" dirty="0" smtClean="0"/>
              <a:t>a</a:t>
            </a:r>
            <a:r>
              <a:rPr lang="bg-BG" sz="2800" dirty="0" smtClean="0"/>
              <a:t>змер на шрифта в една презентация не трябва да е по-малък от:</a:t>
            </a:r>
            <a:endParaRPr lang="en-US" sz="2800" dirty="0" smtClean="0"/>
          </a:p>
          <a:p>
            <a:pPr marL="871538" lvl="1" indent="-514350">
              <a:buFont typeface="+mj-lt"/>
              <a:buAutoNum type="alphaLcParenR"/>
            </a:pPr>
            <a:r>
              <a:rPr lang="en-US" sz="2800" dirty="0" smtClean="0">
                <a:effectLst/>
              </a:rPr>
              <a:t>20pt</a:t>
            </a:r>
          </a:p>
          <a:p>
            <a:pPr marL="871538" lvl="1" indent="-514350">
              <a:buFont typeface="+mj-lt"/>
              <a:buAutoNum type="alphaLcParenR"/>
            </a:pPr>
            <a:r>
              <a:rPr lang="en-US" sz="2800" dirty="0" smtClean="0">
                <a:effectLst/>
              </a:rPr>
              <a:t>22pt</a:t>
            </a:r>
          </a:p>
          <a:p>
            <a:pPr marL="871538" lvl="1" indent="-514350">
              <a:buFont typeface="+mj-lt"/>
              <a:buAutoNum type="alphaLcParenR"/>
            </a:pPr>
            <a:r>
              <a:rPr lang="en-US" sz="2800" dirty="0" smtClean="0">
                <a:effectLst/>
              </a:rPr>
              <a:t>24pt</a:t>
            </a:r>
          </a:p>
          <a:p>
            <a:pPr marL="871538" lvl="1" indent="-514350">
              <a:buFont typeface="+mj-lt"/>
              <a:buAutoNum type="alphaLcParenR"/>
            </a:pPr>
            <a:r>
              <a:rPr lang="en-US" sz="2800" dirty="0" smtClean="0">
                <a:effectLst/>
              </a:rPr>
              <a:t>26pt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57200" y="3657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Редът на стартиране е реда на устройствата изброени в </a:t>
            </a:r>
            <a:r>
              <a:rPr lang="en-US" dirty="0" smtClean="0"/>
              <a:t>BIOS </a:t>
            </a:r>
            <a:r>
              <a:rPr lang="bg-BG" dirty="0" smtClean="0"/>
              <a:t>и компютъра първо стартира него, за да знае какво следва.</a:t>
            </a:r>
            <a:endParaRPr lang="en-US" dirty="0" smtClean="0"/>
          </a:p>
          <a:p>
            <a:r>
              <a:rPr lang="bg-BG" u="sng" dirty="0" smtClean="0">
                <a:hlinkClick r:id="rId2"/>
              </a:rPr>
              <a:t>http://www.webopedia.com/DidYouKnow/Hardware_Software/2004/BootProcess.asp</a:t>
            </a:r>
            <a:endParaRPr lang="bg-BG" dirty="0" smtClean="0"/>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152400" y="1143000"/>
            <a:ext cx="8686800" cy="5334000"/>
          </a:xfrm>
        </p:spPr>
        <p:txBody>
          <a:bodyPr/>
          <a:lstStyle/>
          <a:p>
            <a:pPr lvl="0"/>
            <a:r>
              <a:rPr lang="en-US" sz="2000" dirty="0" err="1">
                <a:effectLst/>
              </a:rPr>
              <a:t>Текстът</a:t>
            </a:r>
            <a:r>
              <a:rPr lang="en-US" sz="2000" dirty="0">
                <a:effectLst/>
              </a:rPr>
              <a:t> </a:t>
            </a:r>
            <a:r>
              <a:rPr lang="en-US" sz="2000" dirty="0" err="1">
                <a:effectLst/>
              </a:rPr>
              <a:t>трябва</a:t>
            </a:r>
            <a:r>
              <a:rPr lang="en-US" sz="2000" dirty="0">
                <a:effectLst/>
              </a:rPr>
              <a:t> </a:t>
            </a:r>
            <a:r>
              <a:rPr lang="en-US" sz="2000" dirty="0" err="1">
                <a:effectLst/>
              </a:rPr>
              <a:t>да</a:t>
            </a:r>
            <a:r>
              <a:rPr lang="en-US" sz="2000" dirty="0">
                <a:effectLst/>
              </a:rPr>
              <a:t> </a:t>
            </a:r>
            <a:r>
              <a:rPr lang="en-US" sz="2000" dirty="0" err="1">
                <a:effectLst/>
              </a:rPr>
              <a:t>бъде</a:t>
            </a:r>
            <a:r>
              <a:rPr lang="en-US" sz="2000" dirty="0">
                <a:effectLst/>
              </a:rPr>
              <a:t> </a:t>
            </a:r>
            <a:r>
              <a:rPr lang="en-US" sz="2000" dirty="0" err="1">
                <a:effectLst/>
              </a:rPr>
              <a:t>четлив</a:t>
            </a:r>
            <a:r>
              <a:rPr lang="en-US" sz="2000" dirty="0">
                <a:effectLst/>
              </a:rPr>
              <a:t> (</a:t>
            </a:r>
            <a:r>
              <a:rPr lang="en-US" sz="2000" dirty="0" err="1">
                <a:effectLst/>
              </a:rPr>
              <a:t>най-малко</a:t>
            </a:r>
            <a:r>
              <a:rPr lang="en-US" sz="2000" dirty="0">
                <a:effectLst/>
              </a:rPr>
              <a:t> 24pt), с </a:t>
            </a:r>
            <a:r>
              <a:rPr lang="en-US" sz="2000" dirty="0" err="1">
                <a:effectLst/>
              </a:rPr>
              <a:t>несерифен</a:t>
            </a:r>
            <a:r>
              <a:rPr lang="en-US" sz="2000" dirty="0">
                <a:effectLst/>
              </a:rPr>
              <a:t> </a:t>
            </a:r>
            <a:r>
              <a:rPr lang="en-US" sz="2000" dirty="0" err="1">
                <a:effectLst/>
              </a:rPr>
              <a:t>шрифт</a:t>
            </a:r>
            <a:r>
              <a:rPr lang="en-US" sz="2000" dirty="0">
                <a:effectLst/>
              </a:rPr>
              <a:t> и </a:t>
            </a:r>
            <a:r>
              <a:rPr lang="en-US" sz="2000" dirty="0" err="1">
                <a:effectLst/>
              </a:rPr>
              <a:t>цвят</a:t>
            </a:r>
            <a:r>
              <a:rPr lang="en-US" sz="2000" dirty="0">
                <a:effectLst/>
              </a:rPr>
              <a:t>, </a:t>
            </a:r>
            <a:r>
              <a:rPr lang="en-US" sz="2000" dirty="0" err="1">
                <a:effectLst/>
              </a:rPr>
              <a:t>който</a:t>
            </a:r>
            <a:r>
              <a:rPr lang="en-US" sz="2000" dirty="0">
                <a:effectLst/>
              </a:rPr>
              <a:t> </a:t>
            </a:r>
            <a:r>
              <a:rPr lang="en-US" sz="2000" dirty="0" err="1">
                <a:effectLst/>
              </a:rPr>
              <a:t>контрастира</a:t>
            </a:r>
            <a:r>
              <a:rPr lang="en-US" sz="2000" dirty="0">
                <a:effectLst/>
              </a:rPr>
              <a:t> </a:t>
            </a:r>
            <a:r>
              <a:rPr lang="en-US" sz="2000" dirty="0" err="1">
                <a:effectLst/>
              </a:rPr>
              <a:t>на</a:t>
            </a:r>
            <a:r>
              <a:rPr lang="en-US" sz="2000" dirty="0">
                <a:effectLst/>
              </a:rPr>
              <a:t> </a:t>
            </a:r>
            <a:r>
              <a:rPr lang="en-US" sz="2000" dirty="0" err="1">
                <a:effectLst/>
              </a:rPr>
              <a:t>фона</a:t>
            </a:r>
            <a:r>
              <a:rPr lang="en-US" sz="2000" dirty="0">
                <a:effectLst/>
              </a:rPr>
              <a:t> </a:t>
            </a:r>
            <a:r>
              <a:rPr lang="en-US" sz="2000" dirty="0" err="1">
                <a:effectLst/>
              </a:rPr>
              <a:t>на</a:t>
            </a:r>
            <a:r>
              <a:rPr lang="en-US" sz="2000" dirty="0">
                <a:effectLst/>
              </a:rPr>
              <a:t> </a:t>
            </a:r>
            <a:r>
              <a:rPr lang="en-US" sz="2000" dirty="0" err="1">
                <a:effectLst/>
              </a:rPr>
              <a:t>слайда</a:t>
            </a:r>
            <a:r>
              <a:rPr lang="en-US" sz="2000" dirty="0">
                <a:effectLst/>
              </a:rPr>
              <a:t>. </a:t>
            </a:r>
            <a:r>
              <a:rPr lang="en-US" sz="2000" dirty="0" err="1">
                <a:effectLst/>
              </a:rPr>
              <a:t>Разстоянитo</a:t>
            </a:r>
            <a:r>
              <a:rPr lang="en-US" sz="2000" dirty="0">
                <a:effectLst/>
              </a:rPr>
              <a:t> </a:t>
            </a:r>
            <a:r>
              <a:rPr lang="en-US" sz="2000" dirty="0" err="1">
                <a:effectLst/>
              </a:rPr>
              <a:t>между</a:t>
            </a:r>
            <a:r>
              <a:rPr lang="en-US" sz="2000" dirty="0">
                <a:effectLst/>
              </a:rPr>
              <a:t> </a:t>
            </a:r>
            <a:r>
              <a:rPr lang="en-US" sz="2000" dirty="0" err="1">
                <a:effectLst/>
              </a:rPr>
              <a:t>редовете</a:t>
            </a:r>
            <a:r>
              <a:rPr lang="en-US" sz="2000" dirty="0">
                <a:effectLst/>
              </a:rPr>
              <a:t> е </a:t>
            </a:r>
            <a:r>
              <a:rPr lang="en-US" sz="2000" dirty="0" err="1">
                <a:effectLst/>
              </a:rPr>
              <a:t>препоръчително</a:t>
            </a:r>
            <a:r>
              <a:rPr lang="en-US" sz="2000" dirty="0">
                <a:effectLst/>
              </a:rPr>
              <a:t> </a:t>
            </a:r>
            <a:r>
              <a:rPr lang="en-US" sz="2000" dirty="0" err="1">
                <a:effectLst/>
              </a:rPr>
              <a:t>да</a:t>
            </a:r>
            <a:r>
              <a:rPr lang="en-US" sz="2000" dirty="0">
                <a:effectLst/>
              </a:rPr>
              <a:t> </a:t>
            </a:r>
            <a:r>
              <a:rPr lang="en-US" sz="2000" dirty="0" err="1">
                <a:effectLst/>
              </a:rPr>
              <a:t>бъде</a:t>
            </a:r>
            <a:r>
              <a:rPr lang="en-US" sz="2000" dirty="0">
                <a:effectLst/>
              </a:rPr>
              <a:t> </a:t>
            </a:r>
            <a:r>
              <a:rPr lang="en-US" sz="2000" dirty="0" err="1">
                <a:effectLst/>
              </a:rPr>
              <a:t>поне</a:t>
            </a:r>
            <a:r>
              <a:rPr lang="en-US" sz="2000" dirty="0">
                <a:effectLst/>
              </a:rPr>
              <a:t> 1,5.</a:t>
            </a:r>
            <a:endParaRPr lang="bg-BG" sz="2000" dirty="0">
              <a:effectLst/>
            </a:endParaRPr>
          </a:p>
          <a:p>
            <a:pPr lvl="0"/>
            <a:r>
              <a:rPr lang="en-US" sz="2000" dirty="0" err="1">
                <a:effectLst/>
              </a:rPr>
              <a:t>Изберете</a:t>
            </a:r>
            <a:r>
              <a:rPr lang="en-US" sz="2000" dirty="0">
                <a:effectLst/>
              </a:rPr>
              <a:t> </a:t>
            </a:r>
            <a:r>
              <a:rPr lang="en-US" sz="2000" dirty="0" err="1">
                <a:effectLst/>
              </a:rPr>
              <a:t>подходящо</a:t>
            </a:r>
            <a:r>
              <a:rPr lang="en-US" sz="2000" dirty="0">
                <a:effectLst/>
              </a:rPr>
              <a:t> </a:t>
            </a:r>
            <a:r>
              <a:rPr lang="en-US" sz="2000" dirty="0" err="1">
                <a:effectLst/>
              </a:rPr>
              <a:t>съчетание</a:t>
            </a:r>
            <a:r>
              <a:rPr lang="en-US" sz="2000" dirty="0">
                <a:effectLst/>
              </a:rPr>
              <a:t> </a:t>
            </a:r>
            <a:r>
              <a:rPr lang="en-US" sz="2000" dirty="0" err="1">
                <a:effectLst/>
              </a:rPr>
              <a:t>на</a:t>
            </a:r>
            <a:r>
              <a:rPr lang="en-US" sz="2000" dirty="0">
                <a:effectLst/>
              </a:rPr>
              <a:t> </a:t>
            </a:r>
            <a:r>
              <a:rPr lang="en-US" sz="2000" dirty="0" err="1">
                <a:effectLst/>
              </a:rPr>
              <a:t>линиите</a:t>
            </a:r>
            <a:r>
              <a:rPr lang="en-US" sz="2000" dirty="0">
                <a:effectLst/>
              </a:rPr>
              <a:t>, </a:t>
            </a:r>
            <a:r>
              <a:rPr lang="en-US" sz="2000" dirty="0" err="1">
                <a:effectLst/>
              </a:rPr>
              <a:t>формите</a:t>
            </a:r>
            <a:r>
              <a:rPr lang="en-US" sz="2000" dirty="0">
                <a:effectLst/>
              </a:rPr>
              <a:t> и </a:t>
            </a:r>
            <a:r>
              <a:rPr lang="en-US" sz="2000" dirty="0" err="1">
                <a:effectLst/>
              </a:rPr>
              <a:t>текстурите</a:t>
            </a:r>
            <a:r>
              <a:rPr lang="en-US" sz="2000" dirty="0">
                <a:effectLst/>
              </a:rPr>
              <a:t> (</a:t>
            </a:r>
            <a:r>
              <a:rPr lang="en-US" sz="2000" dirty="0" err="1">
                <a:effectLst/>
              </a:rPr>
              <a:t>избягвайте</a:t>
            </a:r>
            <a:r>
              <a:rPr lang="en-US" sz="2000" dirty="0">
                <a:effectLst/>
              </a:rPr>
              <a:t> </a:t>
            </a:r>
            <a:r>
              <a:rPr lang="en-US" sz="2000" dirty="0" err="1">
                <a:effectLst/>
              </a:rPr>
              <a:t>съчетаване</a:t>
            </a:r>
            <a:r>
              <a:rPr lang="en-US" sz="2000" dirty="0">
                <a:effectLst/>
              </a:rPr>
              <a:t> </a:t>
            </a:r>
            <a:r>
              <a:rPr lang="en-US" sz="2000" dirty="0" err="1">
                <a:effectLst/>
              </a:rPr>
              <a:t>на</a:t>
            </a:r>
            <a:r>
              <a:rPr lang="en-US" sz="2000" dirty="0">
                <a:effectLst/>
              </a:rPr>
              <a:t> </a:t>
            </a:r>
            <a:r>
              <a:rPr lang="en-US" sz="2000" dirty="0" err="1">
                <a:effectLst/>
              </a:rPr>
              <a:t>жълто-зелено</a:t>
            </a:r>
            <a:r>
              <a:rPr lang="en-US" sz="2000" dirty="0">
                <a:effectLst/>
              </a:rPr>
              <a:t>, </a:t>
            </a:r>
            <a:r>
              <a:rPr lang="en-US" sz="2000" dirty="0" err="1">
                <a:effectLst/>
              </a:rPr>
              <a:t>оранжево-червено</a:t>
            </a:r>
            <a:r>
              <a:rPr lang="en-US" sz="2000" dirty="0">
                <a:effectLst/>
              </a:rPr>
              <a:t>, </a:t>
            </a:r>
            <a:r>
              <a:rPr lang="en-US" sz="2000" dirty="0" err="1">
                <a:effectLst/>
              </a:rPr>
              <a:t>синьо-зелено</a:t>
            </a:r>
            <a:r>
              <a:rPr lang="en-US" sz="2000" dirty="0">
                <a:effectLst/>
              </a:rPr>
              <a:t>). </a:t>
            </a:r>
            <a:r>
              <a:rPr lang="en-US" sz="2000" dirty="0" err="1">
                <a:effectLst/>
              </a:rPr>
              <a:t>Старайте</a:t>
            </a:r>
            <a:r>
              <a:rPr lang="en-US" sz="2000" dirty="0">
                <a:effectLst/>
              </a:rPr>
              <a:t> </a:t>
            </a:r>
            <a:r>
              <a:rPr lang="en-US" sz="2000" dirty="0" err="1">
                <a:effectLst/>
              </a:rPr>
              <a:t>се</a:t>
            </a:r>
            <a:r>
              <a:rPr lang="en-US" sz="2000" dirty="0">
                <a:effectLst/>
              </a:rPr>
              <a:t> </a:t>
            </a:r>
            <a:r>
              <a:rPr lang="en-US" sz="2000" dirty="0" err="1">
                <a:effectLst/>
              </a:rPr>
              <a:t>да</a:t>
            </a:r>
            <a:r>
              <a:rPr lang="en-US" sz="2000" dirty="0">
                <a:effectLst/>
              </a:rPr>
              <a:t> </a:t>
            </a:r>
            <a:r>
              <a:rPr lang="en-US" sz="2000" dirty="0" err="1">
                <a:effectLst/>
              </a:rPr>
              <a:t>създадете</a:t>
            </a:r>
            <a:r>
              <a:rPr lang="en-US" sz="2000" dirty="0">
                <a:effectLst/>
              </a:rPr>
              <a:t> </a:t>
            </a:r>
            <a:r>
              <a:rPr lang="en-US" sz="2000" dirty="0" err="1">
                <a:effectLst/>
              </a:rPr>
              <a:t>усещане</a:t>
            </a:r>
            <a:r>
              <a:rPr lang="en-US" sz="2000" dirty="0">
                <a:effectLst/>
              </a:rPr>
              <a:t> </a:t>
            </a:r>
            <a:r>
              <a:rPr lang="en-US" sz="2000" dirty="0" err="1">
                <a:effectLst/>
              </a:rPr>
              <a:t>за</a:t>
            </a:r>
            <a:r>
              <a:rPr lang="en-US" sz="2000" dirty="0">
                <a:effectLst/>
              </a:rPr>
              <a:t> </a:t>
            </a:r>
            <a:r>
              <a:rPr lang="en-US" sz="2000" dirty="0" err="1">
                <a:effectLst/>
              </a:rPr>
              <a:t>цялостност</a:t>
            </a:r>
            <a:r>
              <a:rPr lang="en-US" sz="2000" dirty="0">
                <a:effectLst/>
              </a:rPr>
              <a:t>. </a:t>
            </a:r>
            <a:r>
              <a:rPr lang="en-US" sz="2000" dirty="0" err="1">
                <a:effectLst/>
              </a:rPr>
              <a:t>Винаги</a:t>
            </a:r>
            <a:r>
              <a:rPr lang="en-US" sz="2000" dirty="0">
                <a:effectLst/>
              </a:rPr>
              <a:t> </a:t>
            </a:r>
            <a:r>
              <a:rPr lang="en-US" sz="2000" dirty="0" err="1">
                <a:effectLst/>
              </a:rPr>
              <a:t>избирайте</a:t>
            </a:r>
            <a:r>
              <a:rPr lang="en-US" sz="2000" dirty="0">
                <a:effectLst/>
              </a:rPr>
              <a:t> </a:t>
            </a:r>
            <a:r>
              <a:rPr lang="en-US" sz="2000" dirty="0" err="1">
                <a:effectLst/>
              </a:rPr>
              <a:t>подходящо</a:t>
            </a:r>
            <a:r>
              <a:rPr lang="en-US" sz="2000" dirty="0">
                <a:effectLst/>
              </a:rPr>
              <a:t> </a:t>
            </a:r>
            <a:r>
              <a:rPr lang="en-US" sz="2000" dirty="0" err="1">
                <a:effectLst/>
              </a:rPr>
              <a:t>форматиране</a:t>
            </a:r>
            <a:r>
              <a:rPr lang="en-US" sz="2000" dirty="0">
                <a:effectLst/>
              </a:rPr>
              <a:t> и </a:t>
            </a:r>
            <a:r>
              <a:rPr lang="en-US" sz="2000" dirty="0" err="1">
                <a:effectLst/>
              </a:rPr>
              <a:t>разположение</a:t>
            </a:r>
            <a:r>
              <a:rPr lang="en-US" sz="2000" dirty="0">
                <a:effectLst/>
              </a:rPr>
              <a:t> </a:t>
            </a:r>
            <a:r>
              <a:rPr lang="en-US" sz="2000" dirty="0" err="1">
                <a:effectLst/>
              </a:rPr>
              <a:t>на</a:t>
            </a:r>
            <a:r>
              <a:rPr lang="en-US" sz="2000" dirty="0">
                <a:effectLst/>
              </a:rPr>
              <a:t> </a:t>
            </a:r>
            <a:r>
              <a:rPr lang="en-US" sz="2000" dirty="0" err="1">
                <a:effectLst/>
              </a:rPr>
              <a:t>картинки</a:t>
            </a:r>
            <a:r>
              <a:rPr lang="en-US" sz="2000" dirty="0">
                <a:effectLst/>
              </a:rPr>
              <a:t>, </a:t>
            </a:r>
            <a:r>
              <a:rPr lang="en-US" sz="2000" dirty="0" err="1">
                <a:effectLst/>
              </a:rPr>
              <a:t>снимки</a:t>
            </a:r>
            <a:r>
              <a:rPr lang="en-US" sz="2000" dirty="0">
                <a:effectLst/>
              </a:rPr>
              <a:t> и </a:t>
            </a:r>
            <a:r>
              <a:rPr lang="en-US" sz="2000" dirty="0" err="1">
                <a:effectLst/>
              </a:rPr>
              <a:t>графики</a:t>
            </a:r>
            <a:r>
              <a:rPr lang="en-US" sz="2000" dirty="0">
                <a:effectLst/>
              </a:rPr>
              <a:t>.</a:t>
            </a:r>
            <a:endParaRPr lang="bg-BG" sz="2000" dirty="0">
              <a:effectLst/>
            </a:endParaRPr>
          </a:p>
          <a:p>
            <a:pPr lvl="0"/>
            <a:r>
              <a:rPr lang="en-US" sz="2000" dirty="0" err="1">
                <a:effectLst/>
              </a:rPr>
              <a:t>Слайдовете</a:t>
            </a:r>
            <a:r>
              <a:rPr lang="en-US" sz="2000" dirty="0">
                <a:effectLst/>
              </a:rPr>
              <a:t> </a:t>
            </a:r>
            <a:r>
              <a:rPr lang="en-US" sz="2000" dirty="0" err="1">
                <a:effectLst/>
              </a:rPr>
              <a:t>трябва</a:t>
            </a:r>
            <a:r>
              <a:rPr lang="en-US" sz="2000" dirty="0">
                <a:effectLst/>
              </a:rPr>
              <a:t> </a:t>
            </a:r>
            <a:r>
              <a:rPr lang="en-US" sz="2000" dirty="0" err="1">
                <a:effectLst/>
              </a:rPr>
              <a:t>да</a:t>
            </a:r>
            <a:r>
              <a:rPr lang="en-US" sz="2000" dirty="0">
                <a:effectLst/>
              </a:rPr>
              <a:t> </a:t>
            </a:r>
            <a:r>
              <a:rPr lang="en-US" sz="2000" dirty="0" err="1">
                <a:effectLst/>
              </a:rPr>
              <a:t>имат</a:t>
            </a:r>
            <a:r>
              <a:rPr lang="en-US" sz="2000" dirty="0">
                <a:effectLst/>
              </a:rPr>
              <a:t> </a:t>
            </a:r>
            <a:r>
              <a:rPr lang="en-US" sz="2000" dirty="0" err="1">
                <a:effectLst/>
              </a:rPr>
              <a:t>единен</a:t>
            </a:r>
            <a:r>
              <a:rPr lang="en-US" sz="2000" dirty="0">
                <a:effectLst/>
              </a:rPr>
              <a:t> </a:t>
            </a:r>
            <a:r>
              <a:rPr lang="en-US" sz="2000" dirty="0" err="1">
                <a:effectLst/>
              </a:rPr>
              <a:t>стил</a:t>
            </a:r>
            <a:r>
              <a:rPr lang="en-US" sz="2000" dirty="0">
                <a:effectLst/>
              </a:rPr>
              <a:t> </a:t>
            </a:r>
            <a:r>
              <a:rPr lang="en-US" sz="2000" dirty="0" err="1">
                <a:effectLst/>
              </a:rPr>
              <a:t>на</a:t>
            </a:r>
            <a:r>
              <a:rPr lang="en-US" sz="2000" dirty="0">
                <a:effectLst/>
              </a:rPr>
              <a:t> </a:t>
            </a:r>
            <a:r>
              <a:rPr lang="en-US" sz="2000" dirty="0" err="1">
                <a:effectLst/>
              </a:rPr>
              <a:t>оформление</a:t>
            </a:r>
            <a:r>
              <a:rPr lang="en-US" sz="2000" dirty="0">
                <a:effectLst/>
              </a:rPr>
              <a:t> и </a:t>
            </a:r>
            <a:r>
              <a:rPr lang="en-US" sz="2000" dirty="0" err="1">
                <a:effectLst/>
              </a:rPr>
              <a:t>всеки</a:t>
            </a:r>
            <a:r>
              <a:rPr lang="en-US" sz="2000" dirty="0">
                <a:effectLst/>
              </a:rPr>
              <a:t> </a:t>
            </a:r>
            <a:r>
              <a:rPr lang="en-US" sz="2000" dirty="0" err="1">
                <a:effectLst/>
              </a:rPr>
              <a:t>от</a:t>
            </a:r>
            <a:r>
              <a:rPr lang="en-US" sz="2000" dirty="0">
                <a:effectLst/>
              </a:rPr>
              <a:t> </a:t>
            </a:r>
            <a:r>
              <a:rPr lang="en-US" sz="2000" dirty="0" err="1">
                <a:effectLst/>
              </a:rPr>
              <a:t>тях</a:t>
            </a:r>
            <a:r>
              <a:rPr lang="en-US" sz="2000" dirty="0">
                <a:effectLst/>
              </a:rPr>
              <a:t> </a:t>
            </a:r>
            <a:r>
              <a:rPr lang="en-US" sz="2000" dirty="0" err="1">
                <a:effectLst/>
              </a:rPr>
              <a:t>трябва</a:t>
            </a:r>
            <a:r>
              <a:rPr lang="en-US" sz="2000" dirty="0">
                <a:effectLst/>
              </a:rPr>
              <a:t> </a:t>
            </a:r>
            <a:r>
              <a:rPr lang="en-US" sz="2000" dirty="0" err="1">
                <a:effectLst/>
              </a:rPr>
              <a:t>да</a:t>
            </a:r>
            <a:r>
              <a:rPr lang="en-US" sz="2000" dirty="0">
                <a:effectLst/>
              </a:rPr>
              <a:t> </a:t>
            </a:r>
            <a:r>
              <a:rPr lang="en-US" sz="2000" dirty="0" err="1">
                <a:effectLst/>
              </a:rPr>
              <a:t>има</a:t>
            </a:r>
            <a:r>
              <a:rPr lang="en-US" sz="2000" dirty="0">
                <a:effectLst/>
              </a:rPr>
              <a:t> </a:t>
            </a:r>
            <a:r>
              <a:rPr lang="en-US" sz="2000" dirty="0" err="1">
                <a:effectLst/>
              </a:rPr>
              <a:t>заглавие</a:t>
            </a:r>
            <a:r>
              <a:rPr lang="en-US" sz="2000" dirty="0">
                <a:effectLst/>
              </a:rPr>
              <a:t>. </a:t>
            </a:r>
            <a:r>
              <a:rPr lang="en-US" sz="2000" dirty="0" err="1">
                <a:effectLst/>
              </a:rPr>
              <a:t>На</a:t>
            </a:r>
            <a:r>
              <a:rPr lang="en-US" sz="2000" dirty="0">
                <a:effectLst/>
              </a:rPr>
              <a:t> </a:t>
            </a:r>
            <a:r>
              <a:rPr lang="en-US" sz="2000" dirty="0" err="1">
                <a:effectLst/>
              </a:rPr>
              <a:t>един</a:t>
            </a:r>
            <a:r>
              <a:rPr lang="en-US" sz="2000" dirty="0">
                <a:effectLst/>
              </a:rPr>
              <a:t> </a:t>
            </a:r>
            <a:r>
              <a:rPr lang="en-US" sz="2000" dirty="0" err="1">
                <a:effectLst/>
              </a:rPr>
              <a:t>слайд</a:t>
            </a:r>
            <a:r>
              <a:rPr lang="en-US" sz="2000" dirty="0">
                <a:effectLst/>
              </a:rPr>
              <a:t> </a:t>
            </a:r>
            <a:r>
              <a:rPr lang="en-US" sz="2000" dirty="0" err="1">
                <a:effectLst/>
              </a:rPr>
              <a:t>трябва</a:t>
            </a:r>
            <a:r>
              <a:rPr lang="en-US" sz="2000" dirty="0">
                <a:effectLst/>
              </a:rPr>
              <a:t> </a:t>
            </a:r>
            <a:r>
              <a:rPr lang="en-US" sz="2000" dirty="0" err="1">
                <a:effectLst/>
              </a:rPr>
              <a:t>да</a:t>
            </a:r>
            <a:r>
              <a:rPr lang="en-US" sz="2000" dirty="0">
                <a:effectLst/>
              </a:rPr>
              <a:t> </a:t>
            </a:r>
            <a:r>
              <a:rPr lang="en-US" sz="2000" dirty="0" err="1">
                <a:effectLst/>
              </a:rPr>
              <a:t>се</a:t>
            </a:r>
            <a:r>
              <a:rPr lang="en-US" sz="2000" dirty="0">
                <a:effectLst/>
              </a:rPr>
              <a:t> </a:t>
            </a:r>
            <a:r>
              <a:rPr lang="en-US" sz="2000" dirty="0" err="1">
                <a:effectLst/>
              </a:rPr>
              <a:t>представя</a:t>
            </a:r>
            <a:r>
              <a:rPr lang="en-US" sz="2000" dirty="0">
                <a:effectLst/>
              </a:rPr>
              <a:t> </a:t>
            </a:r>
            <a:r>
              <a:rPr lang="en-US" sz="2000" dirty="0" err="1">
                <a:effectLst/>
              </a:rPr>
              <a:t>една</a:t>
            </a:r>
            <a:r>
              <a:rPr lang="en-US" sz="2000" dirty="0">
                <a:effectLst/>
              </a:rPr>
              <a:t> </a:t>
            </a:r>
            <a:r>
              <a:rPr lang="en-US" sz="2000" dirty="0" err="1">
                <a:effectLst/>
              </a:rPr>
              <a:t>идея</a:t>
            </a:r>
            <a:r>
              <a:rPr lang="en-US" sz="2000" dirty="0">
                <a:effectLst/>
              </a:rPr>
              <a:t> </a:t>
            </a:r>
            <a:r>
              <a:rPr lang="en-US" sz="2000" dirty="0" err="1">
                <a:effectLst/>
              </a:rPr>
              <a:t>от</a:t>
            </a:r>
            <a:r>
              <a:rPr lang="en-US" sz="2000" dirty="0">
                <a:effectLst/>
              </a:rPr>
              <a:t> </a:t>
            </a:r>
            <a:r>
              <a:rPr lang="en-US" sz="2000" dirty="0" err="1">
                <a:effectLst/>
              </a:rPr>
              <a:t>презентацията</a:t>
            </a:r>
            <a:r>
              <a:rPr lang="en-US" sz="2000" dirty="0">
                <a:effectLst/>
              </a:rPr>
              <a:t>, </a:t>
            </a:r>
            <a:r>
              <a:rPr lang="en-US" sz="2000" dirty="0" err="1">
                <a:effectLst/>
              </a:rPr>
              <a:t>като</a:t>
            </a:r>
            <a:r>
              <a:rPr lang="en-US" sz="2000" dirty="0">
                <a:effectLst/>
              </a:rPr>
              <a:t> </a:t>
            </a:r>
            <a:r>
              <a:rPr lang="en-US" sz="2000" dirty="0" err="1">
                <a:effectLst/>
              </a:rPr>
              <a:t>се</a:t>
            </a:r>
            <a:r>
              <a:rPr lang="en-US" sz="2000" dirty="0">
                <a:effectLst/>
              </a:rPr>
              <a:t> </a:t>
            </a:r>
            <a:r>
              <a:rPr lang="en-US" sz="2000" dirty="0" err="1">
                <a:effectLst/>
              </a:rPr>
              <a:t>старайте</a:t>
            </a:r>
            <a:r>
              <a:rPr lang="en-US" sz="2000" dirty="0">
                <a:effectLst/>
              </a:rPr>
              <a:t> </a:t>
            </a:r>
            <a:r>
              <a:rPr lang="en-US" sz="2000" dirty="0" err="1">
                <a:effectLst/>
              </a:rPr>
              <a:t>да</a:t>
            </a:r>
            <a:r>
              <a:rPr lang="en-US" sz="2000" dirty="0">
                <a:effectLst/>
              </a:rPr>
              <a:t> </a:t>
            </a:r>
            <a:r>
              <a:rPr lang="en-US" sz="2000" dirty="0" err="1">
                <a:effectLst/>
              </a:rPr>
              <a:t>използвате</a:t>
            </a:r>
            <a:r>
              <a:rPr lang="en-US" sz="2000" dirty="0">
                <a:effectLst/>
              </a:rPr>
              <a:t> </a:t>
            </a:r>
            <a:r>
              <a:rPr lang="en-US" sz="2000" dirty="0" err="1">
                <a:effectLst/>
              </a:rPr>
              <a:t>само</a:t>
            </a:r>
            <a:r>
              <a:rPr lang="en-US" sz="2000" dirty="0">
                <a:effectLst/>
              </a:rPr>
              <a:t> </a:t>
            </a:r>
            <a:r>
              <a:rPr lang="en-US" sz="2000" dirty="0" err="1">
                <a:effectLst/>
              </a:rPr>
              <a:t>прости</a:t>
            </a:r>
            <a:r>
              <a:rPr lang="en-US" sz="2000" dirty="0">
                <a:effectLst/>
              </a:rPr>
              <a:t> </a:t>
            </a:r>
            <a:r>
              <a:rPr lang="en-US" sz="2000" dirty="0" err="1">
                <a:effectLst/>
              </a:rPr>
              <a:t>изречения</a:t>
            </a:r>
            <a:r>
              <a:rPr lang="en-US" sz="2000" dirty="0">
                <a:effectLst/>
              </a:rPr>
              <a:t> в </a:t>
            </a:r>
            <a:r>
              <a:rPr lang="en-US" sz="2000" dirty="0" err="1">
                <a:effectLst/>
              </a:rPr>
              <a:t>слайда</a:t>
            </a:r>
            <a:r>
              <a:rPr lang="en-US" sz="2000" dirty="0" smtClean="0">
                <a:effectLst/>
              </a:rPr>
              <a:t>.</a:t>
            </a:r>
            <a:endParaRPr lang="bg-BG" sz="2000" dirty="0" smtClean="0"/>
          </a:p>
          <a:p>
            <a:r>
              <a:rPr lang="en-US" sz="2000" u="sng" dirty="0" smtClean="0">
                <a:hlinkClick r:id="rId2"/>
              </a:rPr>
              <a:t>http://www.slideshare.net/PlusOrMinusZero/slide-presentation-guidelines</a:t>
            </a:r>
            <a:endParaRPr lang="bg-BG" sz="2000" dirty="0" smtClean="0"/>
          </a:p>
          <a:p>
            <a:r>
              <a:rPr lang="en-US" sz="2000" u="sng" dirty="0" smtClean="0">
                <a:hlinkClick r:id="rId3"/>
              </a:rPr>
              <a:t>http://www.ashg.org/2013meeting/pages/abstract_powerpoint.shtml</a:t>
            </a:r>
            <a:endParaRPr lang="bg-BG" sz="2000" dirty="0" smtClean="0"/>
          </a:p>
          <a:p>
            <a:pPr lvl="0"/>
            <a:endParaRPr lang="bg-BG" sz="2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13071874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Мултимедия</a:t>
            </a:r>
            <a:endParaRPr lang="en-US" dirty="0"/>
          </a:p>
        </p:txBody>
      </p:sp>
      <p:sp>
        <p:nvSpPr>
          <p:cNvPr id="11" name="Subtitle 2"/>
          <p:cNvSpPr>
            <a:spLocks noGrp="1"/>
          </p:cNvSpPr>
          <p:nvPr>
            <p:ph type="subTitle" idx="1"/>
          </p:nvPr>
        </p:nvSpPr>
        <p:spPr>
          <a:xfrm>
            <a:off x="609600" y="1981199"/>
            <a:ext cx="7924800" cy="954880"/>
          </a:xfrm>
        </p:spPr>
        <p:txBody>
          <a:bodyPr/>
          <a:lstStyle/>
          <a:p>
            <a:r>
              <a:rPr lang="bg-BG" dirty="0" smtClean="0"/>
              <a:t>Софтуер за създаване / обработка на мултимедия: звук, видео, файлови формати</a:t>
            </a:r>
            <a:endParaRPr lang="en-US" dirty="0"/>
          </a:p>
        </p:txBody>
      </p:sp>
      <p:pic>
        <p:nvPicPr>
          <p:cNvPr id="12"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mkv е?</a:t>
            </a:r>
            <a:endParaRPr lang="en-US" dirty="0" smtClean="0"/>
          </a:p>
          <a:p>
            <a:pPr marL="871538" lvl="1" indent="-514350">
              <a:buFont typeface="+mj-lt"/>
              <a:buAutoNum type="alphaLcParenR"/>
            </a:pPr>
            <a:r>
              <a:rPr lang="bg-BG" dirty="0" smtClean="0"/>
              <a:t>видео файл с аудио и субтитри</a:t>
            </a:r>
            <a:endParaRPr lang="en-US" dirty="0" smtClean="0"/>
          </a:p>
          <a:p>
            <a:pPr marL="871538" lvl="1" indent="-514350">
              <a:buFont typeface="+mj-lt"/>
              <a:buAutoNum type="alphaLcParenR"/>
            </a:pPr>
            <a:r>
              <a:rPr lang="bg-BG" dirty="0" smtClean="0"/>
              <a:t>изцяло субтитри файлове</a:t>
            </a:r>
            <a:endParaRPr lang="en-US" dirty="0" smtClean="0"/>
          </a:p>
          <a:p>
            <a:pPr marL="871538" lvl="1" indent="-514350">
              <a:buFont typeface="+mj-lt"/>
              <a:buAutoNum type="alphaLcParenR"/>
            </a:pPr>
            <a:r>
              <a:rPr lang="bg-BG" dirty="0" smtClean="0"/>
              <a:t>изцяло аудио файлове</a:t>
            </a:r>
            <a:endParaRPr lang="en-US" dirty="0" smtClean="0"/>
          </a:p>
          <a:p>
            <a:pPr marL="871538" lvl="1" indent="-514350">
              <a:buFont typeface="+mj-lt"/>
              <a:buAutoNum type="alphaLcParenR"/>
            </a:pPr>
            <a:r>
              <a:rPr lang="bg-BG" dirty="0" smtClean="0"/>
              <a:t>за файлове с 3D съдържание</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5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bg-BG" sz="2800" dirty="0" smtClean="0"/>
              <a:t>MKV - Matroska video е свободен мултиплатформен контейнеров формат. Този файлов формат може да съдържа неограничено количество видео и аудио потоци, с голямо разнообразие на използваните видео и аудио кодеци, субтитри и картинки в един единствен файл. За разлика от AVI, MP4, ASF, с които са подобни MKV има отворен сорс код. MKV - видео файл с аудио и субтитри; MKA - изцяло аудио файл; MKS - изцяло субтитри файл; MK3D - за видео файлове, в който присъства 3D</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211925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bg-BG" dirty="0" smtClean="0"/>
              <a:t>Компютърни мрежи</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bg-BG" dirty="0" smtClean="0"/>
              <a:t>модел, мрежови модели, протоколи, стандарти, хардуерно оборудване</a:t>
            </a:r>
            <a:endParaRPr lang="en-US" dirty="0"/>
          </a:p>
        </p:txBody>
      </p:sp>
      <p:pic>
        <p:nvPicPr>
          <p:cNvPr id="15"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152400" y="914400"/>
            <a:ext cx="8915400" cy="5791200"/>
          </a:xfrm>
        </p:spPr>
        <p:txBody>
          <a:bodyPr/>
          <a:lstStyle/>
          <a:p>
            <a:r>
              <a:rPr lang="bg-BG" dirty="0" smtClean="0"/>
              <a:t>Кое от изброените не е компютърна мрежа?</a:t>
            </a:r>
            <a:endParaRPr lang="en-US" dirty="0" smtClean="0">
              <a:effectLst/>
            </a:endParaRPr>
          </a:p>
          <a:p>
            <a:pPr marL="871538" lvl="1" indent="-514350">
              <a:buFont typeface="+mj-lt"/>
              <a:buAutoNum type="alphaLcParenR"/>
            </a:pPr>
            <a:r>
              <a:rPr lang="en-US" dirty="0" smtClean="0">
                <a:effectLst/>
              </a:rPr>
              <a:t>LAN</a:t>
            </a:r>
          </a:p>
          <a:p>
            <a:pPr marL="871538" lvl="1" indent="-514350">
              <a:buFont typeface="+mj-lt"/>
              <a:buAutoNum type="alphaLcParenR"/>
            </a:pPr>
            <a:r>
              <a:rPr lang="en-US" dirty="0" smtClean="0">
                <a:effectLst/>
              </a:rPr>
              <a:t>WAN</a:t>
            </a:r>
          </a:p>
          <a:p>
            <a:pPr marL="871538" lvl="1" indent="-514350">
              <a:buFont typeface="+mj-lt"/>
              <a:buAutoNum type="alphaLcParenR"/>
            </a:pPr>
            <a:r>
              <a:rPr lang="en-US" dirty="0" smtClean="0">
                <a:effectLst/>
              </a:rPr>
              <a:t>MAN</a:t>
            </a:r>
          </a:p>
          <a:p>
            <a:pPr marL="871538" lvl="1" indent="-514350">
              <a:buFont typeface="+mj-lt"/>
              <a:buAutoNum type="alphaLcParenR"/>
            </a:pPr>
            <a:r>
              <a:rPr lang="en-US" dirty="0" smtClean="0">
                <a:effectLst/>
              </a:rPr>
              <a:t>SSL</a:t>
            </a:r>
          </a:p>
          <a:p>
            <a:pPr marL="357188" lvl="1" indent="0">
              <a:buNone/>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3810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762000"/>
            <a:ext cx="8763000" cy="5791200"/>
          </a:xfrm>
        </p:spPr>
        <p:txBody>
          <a:bodyPr/>
          <a:lstStyle/>
          <a:p>
            <a:r>
              <a:rPr lang="en-US" sz="2400" dirty="0" smtClean="0"/>
              <a:t>SSL (</a:t>
            </a:r>
            <a:r>
              <a:rPr lang="bg-BG" sz="2400" dirty="0" smtClean="0"/>
              <a:t>Secure Sockets Layer</a:t>
            </a:r>
            <a:r>
              <a:rPr lang="en-US" sz="2400" dirty="0" smtClean="0"/>
              <a:t>)</a:t>
            </a:r>
            <a:r>
              <a:rPr lang="bg-BG" sz="2400" dirty="0" smtClean="0"/>
              <a:t> е криптографски протокол, който е проектиран   да осигури сигурността на съобщенията през Интернет</a:t>
            </a:r>
            <a:r>
              <a:rPr lang="en-US" sz="2400" dirty="0" smtClean="0"/>
              <a:t>.</a:t>
            </a:r>
            <a:endParaRPr lang="bg-BG" sz="2400" dirty="0" smtClean="0"/>
          </a:p>
          <a:p>
            <a:r>
              <a:rPr lang="bg-BG" sz="2400" dirty="0" smtClean="0"/>
              <a:t>Всички останали </a:t>
            </a:r>
            <a:r>
              <a:rPr lang="en-US" sz="2400" dirty="0" smtClean="0"/>
              <a:t>LAN(</a:t>
            </a:r>
            <a:r>
              <a:rPr lang="bg-BG" sz="2400" dirty="0" smtClean="0"/>
              <a:t>локална мрежа</a:t>
            </a:r>
            <a:r>
              <a:rPr lang="en-US" sz="2400" dirty="0" smtClean="0"/>
              <a:t>)</a:t>
            </a:r>
            <a:r>
              <a:rPr lang="bg-BG" sz="2400" dirty="0" smtClean="0"/>
              <a:t>, </a:t>
            </a:r>
            <a:r>
              <a:rPr lang="en-US" sz="2400" dirty="0" smtClean="0"/>
              <a:t>WAN(</a:t>
            </a:r>
            <a:r>
              <a:rPr lang="bg-BG" sz="2400" dirty="0" smtClean="0"/>
              <a:t>широкообхватна мрежа</a:t>
            </a:r>
            <a:r>
              <a:rPr lang="en-US" sz="2400" dirty="0" smtClean="0"/>
              <a:t>)</a:t>
            </a:r>
            <a:r>
              <a:rPr lang="bg-BG" sz="2400" dirty="0" smtClean="0"/>
              <a:t>, </a:t>
            </a:r>
            <a:r>
              <a:rPr lang="en-US" sz="2400" dirty="0" smtClean="0"/>
              <a:t>MAN(</a:t>
            </a:r>
            <a:r>
              <a:rPr lang="bg-BG" sz="2400" dirty="0" smtClean="0"/>
              <a:t>градска мрежа</a:t>
            </a:r>
            <a:r>
              <a:rPr lang="en-US" sz="2400" dirty="0" smtClean="0"/>
              <a:t>)</a:t>
            </a:r>
            <a:r>
              <a:rPr lang="bg-BG" sz="2400" dirty="0" smtClean="0"/>
              <a:t> са различни типове компютърни мрежи. Към тях може да добавим и </a:t>
            </a:r>
            <a:r>
              <a:rPr lang="en-US" sz="2400" dirty="0" smtClean="0"/>
              <a:t>WLAN (</a:t>
            </a:r>
            <a:r>
              <a:rPr lang="bg-BG" sz="2400" dirty="0" smtClean="0"/>
              <a:t>безжична локална мрежа</a:t>
            </a:r>
            <a:r>
              <a:rPr lang="en-US" sz="2400" dirty="0" smtClean="0"/>
              <a:t>)</a:t>
            </a:r>
            <a:r>
              <a:rPr lang="bg-BG" sz="2400" dirty="0" smtClean="0"/>
              <a:t>,  </a:t>
            </a:r>
            <a:r>
              <a:rPr lang="en-US" sz="2400" dirty="0" smtClean="0"/>
              <a:t>PAN(</a:t>
            </a:r>
            <a:r>
              <a:rPr lang="bg-BG" sz="2400" dirty="0" smtClean="0"/>
              <a:t>лична мрежа</a:t>
            </a:r>
            <a:r>
              <a:rPr lang="en-US" sz="2400" dirty="0" smtClean="0"/>
              <a:t>)</a:t>
            </a:r>
            <a:r>
              <a:rPr lang="bg-BG" sz="2400" dirty="0" smtClean="0"/>
              <a:t>, </a:t>
            </a:r>
            <a:r>
              <a:rPr lang="en-US" sz="2400" dirty="0" smtClean="0"/>
              <a:t>SAN(</a:t>
            </a:r>
            <a:r>
              <a:rPr lang="bg-BG" sz="2400" dirty="0" smtClean="0"/>
              <a:t>мрежа за съхранение</a:t>
            </a:r>
            <a:r>
              <a:rPr lang="en-US" sz="2400" dirty="0" smtClean="0"/>
              <a:t>).</a:t>
            </a:r>
            <a:endParaRPr lang="en-US" sz="2400" dirty="0">
              <a:effectLst/>
            </a:endParaRPr>
          </a:p>
          <a:p>
            <a:pPr>
              <a:spcBef>
                <a:spcPts val="0"/>
              </a:spcBef>
            </a:pPr>
            <a:endParaRPr lang="en-US" dirty="0" smtClean="0"/>
          </a:p>
          <a:p>
            <a:r>
              <a:rPr lang="bg-BG" sz="2400" u="sng" dirty="0" smtClean="0">
                <a:hlinkClick r:id="rId2"/>
              </a:rPr>
              <a:t>http://en.wikipedia.org/wiki/Computer_network</a:t>
            </a:r>
            <a:endParaRPr lang="bg-BG" sz="2400" dirty="0" smtClean="0"/>
          </a:p>
          <a:p>
            <a:r>
              <a:rPr lang="bg-BG" sz="2400" u="sng" dirty="0" smtClean="0">
                <a:hlinkClick r:id="rId3"/>
              </a:rPr>
              <a:t>http://en.wikipedia.org/wiki/Secure_Sockets_Layer</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bg-BG" dirty="0" smtClean="0"/>
              <a:t>Устройство на Интернет</a:t>
            </a:r>
            <a:endParaRPr lang="en-US" dirty="0"/>
          </a:p>
        </p:txBody>
      </p:sp>
      <p:sp>
        <p:nvSpPr>
          <p:cNvPr id="9" name="Subtitle 2"/>
          <p:cNvSpPr>
            <a:spLocks noGrp="1"/>
          </p:cNvSpPr>
          <p:nvPr>
            <p:ph type="subTitle" idx="1"/>
          </p:nvPr>
        </p:nvSpPr>
        <p:spPr>
          <a:xfrm>
            <a:off x="609600" y="5410200"/>
            <a:ext cx="7924800" cy="1026320"/>
          </a:xfrm>
        </p:spPr>
        <p:txBody>
          <a:bodyPr/>
          <a:lstStyle/>
          <a:p>
            <a:r>
              <a:rPr lang="ru-RU" dirty="0"/>
              <a:t>Интернет, протоколи, услуги, 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Коя от изброените е най-използванат услуга в Интернет?</a:t>
            </a:r>
          </a:p>
          <a:p>
            <a:pPr marL="871538" lvl="1" indent="-514350">
              <a:buFont typeface="+mj-lt"/>
              <a:buAutoNum type="alphaLcParenR"/>
            </a:pPr>
            <a:r>
              <a:rPr lang="en-US" dirty="0" smtClean="0"/>
              <a:t>E-mail</a:t>
            </a:r>
            <a:endParaRPr lang="bg-BG" dirty="0" smtClean="0"/>
          </a:p>
          <a:p>
            <a:pPr marL="871538" lvl="1" indent="-514350">
              <a:buFont typeface="+mj-lt"/>
              <a:buAutoNum type="alphaLcParenR"/>
            </a:pPr>
            <a:r>
              <a:rPr lang="en-US" dirty="0" smtClean="0"/>
              <a:t>File transfer</a:t>
            </a:r>
            <a:endParaRPr lang="bg-BG" dirty="0" smtClean="0"/>
          </a:p>
          <a:p>
            <a:pPr marL="871538" lvl="1" indent="-514350">
              <a:buFont typeface="+mj-lt"/>
              <a:buAutoNum type="alphaLcParenR"/>
            </a:pPr>
            <a:r>
              <a:rPr lang="en-US" dirty="0" smtClean="0"/>
              <a:t>WWW</a:t>
            </a:r>
            <a:endParaRPr lang="bg-BG" dirty="0" smtClean="0"/>
          </a:p>
          <a:p>
            <a:pPr marL="871538" lvl="1" indent="-514350">
              <a:buFont typeface="+mj-lt"/>
              <a:buAutoNum type="alphaLcParenR"/>
            </a:pPr>
            <a:r>
              <a:rPr lang="en-US" dirty="0" smtClean="0"/>
              <a:t>Online chat</a:t>
            </a:r>
            <a:endParaRPr lang="bg-BG"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228600" y="685800"/>
            <a:ext cx="8686800" cy="5791200"/>
          </a:xfrm>
        </p:spPr>
        <p:txBody>
          <a:bodyPr/>
          <a:lstStyle/>
          <a:p>
            <a:r>
              <a:rPr lang="bg-BG" sz="2800" dirty="0" smtClean="0"/>
              <a:t>Най-ползваната услуга в Интернет е World Wide Web. The World Wide Web (съкратено WWW или W3, по-известен като мрежата) е система от взаимосвързани хипертекстови документи, достъпни чрез Интернет. С уеб браузър, може да се разглеждат уеб страници, които могат да съдържат в себеси текст, изображения, видео и други мултимедийни файлове и да се навигира между тях посредством хипервръзки.</a:t>
            </a:r>
          </a:p>
          <a:p>
            <a:r>
              <a:rPr lang="bg-BG" sz="2800" u="sng" dirty="0" smtClean="0">
                <a:hlinkClick r:id="rId2"/>
              </a:rPr>
              <a:t>http://en.wikipedia.org/wiki/WWW</a:t>
            </a:r>
            <a:endParaRPr lang="bg-BG" sz="2800" dirty="0" smtClean="0"/>
          </a:p>
          <a:p>
            <a:r>
              <a:rPr lang="bg-BG" sz="2800" u="sng" dirty="0" smtClean="0">
                <a:hlinkClick r:id="rId3"/>
              </a:rPr>
              <a:t>http://simple.wikipedia.org/wiki/Internet</a:t>
            </a:r>
            <a:endParaRPr lang="bg-BG" sz="28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bg-BG" dirty="0" smtClean="0"/>
              <a:t>Софтуерни системи</a:t>
            </a:r>
            <a:endParaRPr lang="en-US" dirty="0"/>
          </a:p>
        </p:txBody>
      </p:sp>
      <p:sp>
        <p:nvSpPr>
          <p:cNvPr id="10" name="Subtitle 2"/>
          <p:cNvSpPr>
            <a:spLocks noGrp="1"/>
          </p:cNvSpPr>
          <p:nvPr>
            <p:ph type="subTitle" idx="1"/>
          </p:nvPr>
        </p:nvSpPr>
        <p:spPr>
          <a:xfrm>
            <a:off x="609600" y="5603080"/>
            <a:ext cx="7924800" cy="569120"/>
          </a:xfrm>
        </p:spPr>
        <p:txBody>
          <a:bodyPr/>
          <a:lstStyle/>
          <a:p>
            <a:r>
              <a:rPr lang="bg-BG" dirty="0" smtClean="0"/>
              <a:t>Компютърен софтуер</a:t>
            </a:r>
            <a:endParaRPr lang="en-US" dirty="0"/>
          </a:p>
        </p:txBody>
      </p:sp>
      <p:pic>
        <p:nvPicPr>
          <p:cNvPr id="11" name="Picture 2" descr="http://cache.boston.com/bonzai-fba/Third_Party_Photo/2008/02/20/1204132999_09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bg-BG" dirty="0" smtClean="0"/>
              <a:t>Електронна комуникация</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bg-BG" dirty="0" smtClean="0"/>
              <a:t>социални мрежи,</a:t>
            </a:r>
            <a:r>
              <a:rPr lang="en-US" dirty="0" smtClean="0"/>
              <a:t> </a:t>
            </a:r>
            <a:r>
              <a:rPr lang="bg-BG" dirty="0" smtClean="0"/>
              <a:t>форуми,</a:t>
            </a:r>
            <a:r>
              <a:rPr lang="en-US" dirty="0" smtClean="0"/>
              <a:t>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Кое от изброените е алтернатива на </a:t>
            </a:r>
            <a:r>
              <a:rPr lang="en-US" dirty="0" smtClean="0"/>
              <a:t>POP3?</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81000" y="243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457200" y="1752600"/>
            <a:ext cx="2019784" cy="3785652"/>
          </a:xfrm>
          <a:prstGeom prst="rect">
            <a:avLst/>
          </a:prstGeom>
        </p:spPr>
        <p:txBody>
          <a:bodyPr wrap="none">
            <a:spAutoFit/>
          </a:bodyPr>
          <a:lstStyle/>
          <a:p>
            <a:pPr marL="414338" lvl="0" indent="-514350">
              <a:lnSpc>
                <a:spcPts val="3800"/>
              </a:lnSpc>
              <a:spcBef>
                <a:spcPts val="600"/>
              </a:spcBef>
              <a:spcAft>
                <a:spcPts val="600"/>
              </a:spcAft>
              <a:buClr>
                <a:srgbClr val="8FD600"/>
              </a:buClr>
              <a:buFont typeface="+mj-lt"/>
              <a:buAutoNum type="alphaLcParenR"/>
            </a:pPr>
            <a:r>
              <a:rPr lang="en-US" sz="2800" dirty="0" smtClean="0"/>
              <a:t>MAPI</a:t>
            </a:r>
            <a:endParaRPr lang="bg-BG" sz="2800" dirty="0" smtClean="0"/>
          </a:p>
          <a:p>
            <a:pPr marL="414338" lvl="0" indent="-514350">
              <a:lnSpc>
                <a:spcPts val="3800"/>
              </a:lnSpc>
              <a:spcBef>
                <a:spcPts val="600"/>
              </a:spcBef>
              <a:spcAft>
                <a:spcPts val="600"/>
              </a:spcAft>
              <a:buClr>
                <a:srgbClr val="8FD600"/>
              </a:buClr>
              <a:buFont typeface="+mj-lt"/>
              <a:buAutoNum type="alphaLcParenR"/>
            </a:pPr>
            <a:r>
              <a:rPr lang="en-US" sz="2800" dirty="0" smtClean="0"/>
              <a:t>IMAP</a:t>
            </a:r>
          </a:p>
          <a:p>
            <a:pPr marL="414338" indent="-514350">
              <a:lnSpc>
                <a:spcPts val="3800"/>
              </a:lnSpc>
              <a:spcBef>
                <a:spcPts val="600"/>
              </a:spcBef>
              <a:spcAft>
                <a:spcPts val="600"/>
              </a:spcAft>
              <a:buClr>
                <a:srgbClr val="8FD600"/>
              </a:buClr>
              <a:buFont typeface="+mj-lt"/>
              <a:buAutoNum type="alphaLcParenR"/>
            </a:pPr>
            <a:r>
              <a:rPr lang="en-US" sz="2800" dirty="0" smtClean="0"/>
              <a:t>Webmail</a:t>
            </a:r>
            <a:endParaRPr lang="bg-BG" sz="2800" dirty="0" smtClean="0"/>
          </a:p>
          <a:p>
            <a:pPr marL="414338" indent="-514350">
              <a:lnSpc>
                <a:spcPts val="3800"/>
              </a:lnSpc>
              <a:spcBef>
                <a:spcPts val="600"/>
              </a:spcBef>
              <a:spcAft>
                <a:spcPts val="600"/>
              </a:spcAft>
              <a:buClr>
                <a:srgbClr val="8FD600"/>
              </a:buClr>
              <a:buFont typeface="+mj-lt"/>
              <a:buAutoNum type="alphaLcParenR"/>
            </a:pPr>
            <a:r>
              <a:rPr lang="en-US" sz="2800" dirty="0" smtClean="0"/>
              <a:t>Gmail</a:t>
            </a:r>
            <a:endParaRPr lang="bg-BG" sz="2800" dirty="0" smtClean="0"/>
          </a:p>
          <a:p>
            <a:pPr marL="414338" lvl="0" indent="-514350">
              <a:lnSpc>
                <a:spcPts val="3800"/>
              </a:lnSpc>
              <a:spcBef>
                <a:spcPts val="600"/>
              </a:spcBef>
              <a:spcAft>
                <a:spcPts val="600"/>
              </a:spcAft>
              <a:buClr>
                <a:srgbClr val="8FD600"/>
              </a:buClr>
              <a:buFont typeface="+mj-lt"/>
              <a:buAutoNum type="alphaLcParenR"/>
            </a:pPr>
            <a:endParaRPr lang="bg-BG" sz="2800" dirty="0" smtClean="0"/>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IMAP (Internet Message Access Protocol). Това е алтернатива на електронната поща POP3. С IMAP акаунт, потребителят има достъп до имейл папките на пощенския сървър и може да използва всяко съвместимо устройство, за да чете съобщения дотогава, докогато устройството има достъп до сървъра. </a:t>
            </a:r>
            <a:r>
              <a:rPr lang="en-US" sz="2400" dirty="0" smtClean="0"/>
              <a:t>IMAP </a:t>
            </a:r>
            <a:r>
              <a:rPr lang="bg-BG" sz="2400" dirty="0" smtClean="0"/>
              <a:t>съдържа в себе си заглавията на съобщенията, подателите и темите. Обикновено имелът се записва на сървър за електронна поща.</a:t>
            </a:r>
            <a:endParaRPr lang="en-US" sz="2400" dirty="0" smtClean="0"/>
          </a:p>
          <a:p>
            <a:r>
              <a:rPr lang="bg-BG" sz="2400" u="sng" dirty="0" smtClean="0">
                <a:hlinkClick r:id="rId2"/>
              </a:rPr>
              <a:t>http://en.wikipedia.org/wiki/E-mail#Types</a:t>
            </a:r>
            <a:endParaRPr lang="bg-BG" sz="2400" dirty="0" smtClean="0"/>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bg-BG" dirty="0" smtClean="0"/>
              <a:t>Как работи </a:t>
            </a:r>
            <a:r>
              <a:rPr lang="en-US" dirty="0" smtClean="0"/>
              <a:t>WWW?</a:t>
            </a:r>
            <a:r>
              <a:rPr lang="bg-BG" dirty="0" smtClean="0"/>
              <a:t> Протоколът </a:t>
            </a:r>
            <a:r>
              <a:rPr lang="en-US" dirty="0" smtClean="0"/>
              <a:t>HTTP, GET</a:t>
            </a:r>
            <a:r>
              <a:rPr lang="bg-BG" dirty="0" smtClean="0"/>
              <a:t>,</a:t>
            </a:r>
            <a:r>
              <a:rPr lang="en-US" dirty="0" smtClean="0"/>
              <a:t> POST, URL, </a:t>
            </a:r>
            <a:r>
              <a:rPr lang="bg-BG" dirty="0" smtClean="0"/>
              <a:t>уеб браузър, уеб страница, уеб сайт, …</a:t>
            </a:r>
            <a:endParaRPr lang="en-US" dirty="0"/>
          </a:p>
        </p:txBody>
      </p:sp>
      <p:pic>
        <p:nvPicPr>
          <p:cNvPr id="26"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p:txBody>
          <a:bodyPr/>
          <a:lstStyle/>
          <a:p>
            <a:r>
              <a:rPr lang="bg-BG" dirty="0" smtClean="0"/>
              <a:t>Кой е първият уеб браузър?</a:t>
            </a:r>
            <a:endParaRPr lang="en-US" dirty="0" smtClean="0"/>
          </a:p>
          <a:p>
            <a:pPr marL="871538" lvl="1" indent="-514350">
              <a:buFont typeface="+mj-lt"/>
              <a:buAutoNum type="alphaLcParenR"/>
            </a:pPr>
            <a:r>
              <a:rPr lang="bg-BG" dirty="0" smtClean="0"/>
              <a:t>Netscape Navigator</a:t>
            </a:r>
          </a:p>
          <a:p>
            <a:pPr marL="871538" lvl="1" indent="-514350">
              <a:buFont typeface="+mj-lt"/>
              <a:buAutoNum type="alphaLcParenR"/>
            </a:pPr>
            <a:r>
              <a:rPr lang="en-US" dirty="0" smtClean="0"/>
              <a:t>Internet Explorer</a:t>
            </a:r>
          </a:p>
          <a:p>
            <a:pPr marL="871538" lvl="1" indent="-514350">
              <a:buFont typeface="+mj-lt"/>
              <a:buAutoNum type="alphaLcParenR"/>
            </a:pPr>
            <a:r>
              <a:rPr lang="en-US" dirty="0" smtClean="0"/>
              <a:t>Line Mode Browser</a:t>
            </a:r>
          </a:p>
          <a:p>
            <a:pPr marL="871538" lvl="1" indent="-514350">
              <a:buFont typeface="+mj-lt"/>
              <a:buAutoNum type="alphaLcParenR"/>
            </a:pPr>
            <a:r>
              <a:rPr lang="en-US" dirty="0" err="1" smtClean="0"/>
              <a:t>WorldWideWeb</a:t>
            </a:r>
            <a:endParaRPr lang="bg-BG" dirty="0" smtClean="0"/>
          </a:p>
          <a:p>
            <a:pPr marL="871538" lvl="1" indent="-514350">
              <a:buFont typeface="+mj-lt"/>
              <a:buAutoNum type="alphaLcParenR"/>
            </a:pPr>
            <a:endParaRPr lang="en-US" dirty="0" err="1"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4572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Към края на 1990 година са разработени основните компоненти на World Wide Web - мрежовият протокол </a:t>
            </a:r>
            <a:r>
              <a:rPr lang="bg-BG" sz="2400" dirty="0" smtClean="0">
                <a:hlinkClick r:id="rId2" tooltip="HTTP"/>
              </a:rPr>
              <a:t>HTTP</a:t>
            </a:r>
            <a:r>
              <a:rPr lang="bg-BG" sz="2400" dirty="0" smtClean="0"/>
              <a:t>, маркиращият език </a:t>
            </a:r>
            <a:r>
              <a:rPr lang="bg-BG" sz="2400" dirty="0" smtClean="0">
                <a:hlinkClick r:id="rId3" tooltip="HTML"/>
              </a:rPr>
              <a:t>HTML</a:t>
            </a:r>
            <a:r>
              <a:rPr lang="bg-BG" sz="2400" dirty="0" smtClean="0"/>
              <a:t>, първият </a:t>
            </a:r>
            <a:r>
              <a:rPr lang="bg-BG" sz="2400" dirty="0" smtClean="0">
                <a:hlinkClick r:id="rId4" tooltip="Уеб браузър"/>
              </a:rPr>
              <a:t>уеб браузър</a:t>
            </a:r>
            <a:r>
              <a:rPr lang="bg-BG" sz="2400" dirty="0" smtClean="0"/>
              <a:t> </a:t>
            </a:r>
            <a:r>
              <a:rPr lang="bg-BG" sz="2400" dirty="0" smtClean="0">
                <a:hlinkClick r:id="rId5" tooltip="WorldWideWeb (страницата не съществува)"/>
              </a:rPr>
              <a:t>WorldWideWeb</a:t>
            </a:r>
            <a:r>
              <a:rPr lang="bg-BG" sz="2400" dirty="0" smtClean="0"/>
              <a:t>, първият </a:t>
            </a:r>
            <a:r>
              <a:rPr lang="bg-BG" sz="2400" dirty="0" smtClean="0">
                <a:hlinkClick r:id="rId6" tooltip="Уеб сървър"/>
              </a:rPr>
              <a:t>уеб сървър</a:t>
            </a:r>
            <a:r>
              <a:rPr lang="bg-BG" sz="2400" dirty="0" smtClean="0"/>
              <a:t> </a:t>
            </a:r>
            <a:r>
              <a:rPr lang="bg-BG" sz="2400" dirty="0" smtClean="0">
                <a:hlinkClick r:id="rId7" tooltip="CERN httpd (страницата не съществува)"/>
              </a:rPr>
              <a:t>CERN httpd</a:t>
            </a:r>
            <a:r>
              <a:rPr lang="bg-BG" sz="2400" dirty="0" smtClean="0"/>
              <a:t> и първите </a:t>
            </a:r>
            <a:r>
              <a:rPr lang="bg-BG" sz="2400" dirty="0" smtClean="0">
                <a:hlinkClick r:id="rId8" tooltip="Уеб страница"/>
              </a:rPr>
              <a:t>уеб страници</a:t>
            </a:r>
            <a:r>
              <a:rPr lang="bg-BG" sz="2400" dirty="0" smtClean="0"/>
              <a:t>, които описват самия проект. Това програмно обезпечаване е предназначено за работната станция </a:t>
            </a:r>
            <a:r>
              <a:rPr lang="bg-BG" sz="2400" dirty="0" smtClean="0">
                <a:hlinkClick r:id="rId9" tooltip="NeXTcube (страницата не съществува)"/>
              </a:rPr>
              <a:t>NeXTcube</a:t>
            </a:r>
            <a:r>
              <a:rPr lang="bg-BG" sz="2400" dirty="0" smtClean="0"/>
              <a:t> и малко по-късно се налага създаването на прост текстов браузър, който да бъде лесно преносим към различни компютърни системи - </a:t>
            </a:r>
            <a:r>
              <a:rPr lang="bg-BG" sz="2400" dirty="0" smtClean="0">
                <a:hlinkClick r:id="rId10" tooltip="Line Mode Browser (страницата не съществува)"/>
              </a:rPr>
              <a:t>Line Mode Browser</a:t>
            </a:r>
            <a:r>
              <a:rPr lang="bg-BG" sz="2400" dirty="0" smtClean="0"/>
              <a:t>.</a:t>
            </a:r>
          </a:p>
          <a:p>
            <a:r>
              <a:rPr lang="bg-BG" sz="2400" u="sng" dirty="0" smtClean="0">
                <a:hlinkClick r:id="rId11"/>
              </a:rPr>
              <a:t>http://bg.wikipedia.org/wiki/%D0%A3%D0%B5%D0%B1</a:t>
            </a:r>
            <a:endParaRPr lang="bg-BG" sz="2400" dirty="0" smtClean="0"/>
          </a:p>
          <a:p>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bg-BG" dirty="0" smtClean="0"/>
              <a:t>Уеб дизайн,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bg-BG" dirty="0" smtClean="0"/>
              <a:t>Уеб дизайн, </a:t>
            </a:r>
            <a:r>
              <a:rPr lang="en-US" dirty="0" smtClean="0"/>
              <a:t>HTML, CSS, </a:t>
            </a:r>
            <a:r>
              <a:rPr lang="bg-BG" dirty="0" smtClean="0"/>
              <a:t>текст, графика, препратки, таблици, формуляри, …</a:t>
            </a:r>
            <a:endParaRPr lang="en-US" dirty="0"/>
          </a:p>
        </p:txBody>
      </p:sp>
      <p:pic>
        <p:nvPicPr>
          <p:cNvPr id="1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Въпрос</a:t>
            </a:r>
            <a:endParaRPr lang="en-US" sz="3600" dirty="0"/>
          </a:p>
        </p:txBody>
      </p:sp>
      <p:sp>
        <p:nvSpPr>
          <p:cNvPr id="3" name="Content Placeholder 2"/>
          <p:cNvSpPr>
            <a:spLocks noGrp="1"/>
          </p:cNvSpPr>
          <p:nvPr>
            <p:ph idx="1"/>
          </p:nvPr>
        </p:nvSpPr>
        <p:spPr>
          <a:xfrm>
            <a:off x="228600" y="609600"/>
            <a:ext cx="8686800" cy="6096000"/>
          </a:xfrm>
        </p:spPr>
        <p:txBody>
          <a:bodyPr/>
          <a:lstStyle/>
          <a:p>
            <a:r>
              <a:rPr lang="en-US" dirty="0" err="1" smtClean="0"/>
              <a:t>Кои</a:t>
            </a:r>
            <a:r>
              <a:rPr lang="en-US" dirty="0" smtClean="0"/>
              <a:t> HTML </a:t>
            </a:r>
            <a:r>
              <a:rPr lang="en-US" dirty="0" err="1" smtClean="0"/>
              <a:t>елементи</a:t>
            </a:r>
            <a:r>
              <a:rPr lang="en-US" dirty="0" smtClean="0"/>
              <a:t> </a:t>
            </a:r>
            <a:r>
              <a:rPr lang="en-US" dirty="0" err="1" smtClean="0"/>
              <a:t>можете</a:t>
            </a:r>
            <a:r>
              <a:rPr lang="en-US" dirty="0" smtClean="0"/>
              <a:t> </a:t>
            </a:r>
            <a:r>
              <a:rPr lang="en-US" dirty="0" err="1" smtClean="0"/>
              <a:t>да</a:t>
            </a:r>
            <a:r>
              <a:rPr lang="en-US" dirty="0" smtClean="0"/>
              <a:t> </a:t>
            </a:r>
            <a:r>
              <a:rPr lang="en-US" dirty="0" err="1" smtClean="0"/>
              <a:t>използвате</a:t>
            </a:r>
            <a:r>
              <a:rPr lang="en-US" dirty="0" smtClean="0"/>
              <a:t>, </a:t>
            </a:r>
            <a:r>
              <a:rPr lang="en-US" dirty="0" err="1" smtClean="0"/>
              <a:t>за</a:t>
            </a:r>
            <a:r>
              <a:rPr lang="en-US" dirty="0" smtClean="0"/>
              <a:t> </a:t>
            </a:r>
            <a:r>
              <a:rPr lang="en-US" dirty="0" err="1" smtClean="0"/>
              <a:t>да</a:t>
            </a:r>
            <a:r>
              <a:rPr lang="en-US" dirty="0" smtClean="0"/>
              <a:t> </a:t>
            </a:r>
            <a:r>
              <a:rPr lang="en-US" dirty="0" err="1" smtClean="0"/>
              <a:t>контролирате</a:t>
            </a:r>
            <a:r>
              <a:rPr lang="en-US" dirty="0" smtClean="0"/>
              <a:t> </a:t>
            </a:r>
            <a:r>
              <a:rPr lang="en-US" dirty="0" err="1" smtClean="0"/>
              <a:t>външния</a:t>
            </a:r>
            <a:r>
              <a:rPr lang="en-US" dirty="0" smtClean="0"/>
              <a:t> </a:t>
            </a:r>
            <a:r>
              <a:rPr lang="en-US" dirty="0" err="1" smtClean="0"/>
              <a:t>вид</a:t>
            </a:r>
            <a:r>
              <a:rPr lang="en-US" dirty="0" smtClean="0"/>
              <a:t> </a:t>
            </a:r>
            <a:r>
              <a:rPr lang="en-US" dirty="0" err="1" smtClean="0"/>
              <a:t>на</a:t>
            </a:r>
            <a:r>
              <a:rPr lang="en-US" dirty="0" smtClean="0"/>
              <a:t> </a:t>
            </a:r>
            <a:r>
              <a:rPr lang="en-US" dirty="0" err="1" smtClean="0"/>
              <a:t>съдържанието</a:t>
            </a:r>
            <a:r>
              <a:rPr lang="en-US" dirty="0" smtClean="0"/>
              <a:t> </a:t>
            </a:r>
            <a:r>
              <a:rPr lang="en-US" dirty="0" err="1" smtClean="0"/>
              <a:t>на</a:t>
            </a:r>
            <a:r>
              <a:rPr lang="en-US" dirty="0" smtClean="0"/>
              <a:t> </a:t>
            </a:r>
            <a:r>
              <a:rPr lang="en-US" dirty="0" err="1" smtClean="0"/>
              <a:t>документа</a:t>
            </a:r>
            <a:r>
              <a:rPr lang="en-US" dirty="0" smtClean="0"/>
              <a:t>?</a:t>
            </a:r>
          </a:p>
          <a:p>
            <a:pPr marL="871538" lvl="1" indent="-514350">
              <a:spcBef>
                <a:spcPts val="300"/>
              </a:spcBef>
              <a:spcAft>
                <a:spcPts val="300"/>
              </a:spcAft>
              <a:buFont typeface="+mj-lt"/>
              <a:buAutoNum type="alphaLcParenR"/>
            </a:pPr>
            <a:r>
              <a:rPr lang="en-US" dirty="0" smtClean="0"/>
              <a:t>Tags </a:t>
            </a:r>
          </a:p>
          <a:p>
            <a:pPr marL="871538" lvl="1" indent="-514350">
              <a:spcBef>
                <a:spcPts val="300"/>
              </a:spcBef>
              <a:spcAft>
                <a:spcPts val="300"/>
              </a:spcAft>
              <a:buFont typeface="+mj-lt"/>
              <a:buAutoNum type="alphaLcParenR"/>
            </a:pPr>
            <a:r>
              <a:rPr lang="en-US" dirty="0" smtClean="0"/>
              <a:t>Codas</a:t>
            </a:r>
          </a:p>
          <a:p>
            <a:pPr marL="871538" lvl="1" indent="-514350">
              <a:spcBef>
                <a:spcPts val="300"/>
              </a:spcBef>
              <a:spcAft>
                <a:spcPts val="300"/>
              </a:spcAft>
              <a:buFont typeface="+mj-lt"/>
              <a:buAutoNum type="alphaLcParenR"/>
            </a:pPr>
            <a:r>
              <a:rPr lang="en-US" dirty="0" smtClean="0"/>
              <a:t>Slashes</a:t>
            </a:r>
          </a:p>
          <a:p>
            <a:pPr marL="871538" lvl="1" indent="-514350">
              <a:spcBef>
                <a:spcPts val="300"/>
              </a:spcBef>
              <a:spcAft>
                <a:spcPts val="300"/>
              </a:spcAft>
              <a:buFont typeface="+mj-lt"/>
              <a:buAutoNum type="alphaLcParenR"/>
            </a:pPr>
            <a:r>
              <a:rPr lang="en-US" dirty="0" smtClean="0"/>
              <a:t>Properties</a:t>
            </a:r>
          </a:p>
          <a:p>
            <a:pPr marL="871538" lvl="1" indent="-514350">
              <a:spcBef>
                <a:spcPts val="300"/>
              </a:spcBef>
              <a:spcAft>
                <a:spcPts val="300"/>
              </a:spcAft>
              <a:buFont typeface="+mj-lt"/>
              <a:buAutoNum type="alphaLcParenR"/>
            </a:pPr>
            <a:r>
              <a:rPr lang="en-US" dirty="0" smtClean="0"/>
              <a:t>Code</a:t>
            </a:r>
            <a:endParaRPr lang="en-US" dirty="0">
              <a:effectLst/>
            </a:endParaRPr>
          </a:p>
          <a:p>
            <a:pPr lvl="0"/>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57200" y="22860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p:txBody>
          <a:bodyPr/>
          <a:lstStyle/>
          <a:p>
            <a:r>
              <a:rPr lang="bg-BG" sz="2800" dirty="0" smtClean="0"/>
              <a:t>В HTML синтаксис, повечето елементи са написани с начален маркер и етикет за край, със съдържанието по средата. HTML тагове се състои от името на елемента, заобиколен от ъглови скоби . Крайният етикет също има наклонена черта след скоба ъгъл на отваряне, за да се разграничи от началния етикет. Например, абзац, който е представен от p елемент, ще се изписва</a:t>
            </a:r>
          </a:p>
          <a:p>
            <a:r>
              <a:rPr lang="bg-BG" sz="2800" dirty="0" smtClean="0"/>
              <a:t> </a:t>
            </a:r>
          </a:p>
          <a:p>
            <a:r>
              <a:rPr lang="bg-BG" sz="2800" dirty="0" smtClean="0"/>
              <a:t> &lt;Р&gt; В HTML синтаксис, повечето елементи са написани ... &lt;/ P&gt;</a:t>
            </a:r>
          </a:p>
          <a:p>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bg-BG" dirty="0" smtClean="0"/>
              <a:t>Скриптови езици</a:t>
            </a:r>
            <a:br>
              <a:rPr lang="bg-BG" dirty="0" smtClean="0"/>
            </a:br>
            <a:r>
              <a:rPr lang="bg-BG" dirty="0" smtClean="0"/>
              <a:t>и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bg-BG" dirty="0" smtClean="0"/>
              <a:t>Разработка на скриптове с </a:t>
            </a:r>
            <a:r>
              <a:rPr lang="en-US" dirty="0" smtClean="0"/>
              <a:t>JavaScript</a:t>
            </a:r>
            <a:r>
              <a:rPr lang="bg-BG" dirty="0" smtClean="0"/>
              <a:t>, основни </a:t>
            </a:r>
            <a:r>
              <a:rPr lang="en-US" dirty="0" smtClean="0"/>
              <a:t>JavaScript </a:t>
            </a:r>
            <a:r>
              <a:rPr lang="bg-BG" dirty="0" smtClean="0"/>
              <a:t>конструкции, оператори, обекти, </a:t>
            </a:r>
            <a:r>
              <a:rPr lang="bg-BG" dirty="0"/>
              <a:t>манипулация на </a:t>
            </a:r>
            <a:r>
              <a:rPr lang="en-US" dirty="0"/>
              <a:t>DOM</a:t>
            </a:r>
            <a:r>
              <a:rPr lang="bg-BG" dirty="0"/>
              <a:t> </a:t>
            </a:r>
            <a:r>
              <a:rPr lang="bg-BG" dirty="0" smtClean="0"/>
              <a:t>дървото</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Какво използвате за да разпространявате аплети през World Wide Web?</a:t>
            </a:r>
            <a:endParaRPr lang="en-US" dirty="0" smtClean="0"/>
          </a:p>
          <a:p>
            <a:pPr marL="514350" lvl="0" indent="-514350">
              <a:buFont typeface="+mj-lt"/>
              <a:buAutoNum type="alphaLcParenR"/>
            </a:pPr>
            <a:r>
              <a:rPr lang="en-US" dirty="0" smtClean="0"/>
              <a:t>JavaScript </a:t>
            </a:r>
            <a:endParaRPr lang="bg-BG" dirty="0" smtClean="0"/>
          </a:p>
          <a:p>
            <a:pPr marL="514350" indent="-514350">
              <a:buFont typeface="+mj-lt"/>
              <a:buAutoNum type="alphaLcParenR"/>
            </a:pPr>
            <a:r>
              <a:rPr lang="en-US" dirty="0" smtClean="0"/>
              <a:t>Java</a:t>
            </a:r>
          </a:p>
          <a:p>
            <a:pPr marL="514350" lvl="0" indent="-514350">
              <a:buFont typeface="+mj-lt"/>
              <a:buAutoNum type="alphaLcParenR"/>
            </a:pPr>
            <a:r>
              <a:rPr lang="en-US" dirty="0" smtClean="0"/>
              <a:t>ActiveX </a:t>
            </a:r>
            <a:endParaRPr lang="bg-BG" dirty="0" smtClean="0"/>
          </a:p>
          <a:p>
            <a:pPr marL="514350" indent="-514350">
              <a:buFont typeface="+mj-lt"/>
              <a:buAutoNum type="alphaLcParenR"/>
            </a:pPr>
            <a:r>
              <a:rPr lang="en-US" dirty="0" smtClean="0"/>
              <a:t>Dreamweaver</a:t>
            </a:r>
          </a:p>
          <a:p>
            <a:pPr marL="514350" lvl="0" indent="-514350">
              <a:buFont typeface="+mj-lt"/>
              <a:buAutoNum type="alphaLcParenR"/>
            </a:pPr>
            <a:r>
              <a:rPr lang="bg-BG" dirty="0" smtClean="0"/>
              <a:t>CGI script</a:t>
            </a:r>
          </a:p>
          <a:p>
            <a:pPr marL="514350" indent="-514350">
              <a:buFont typeface="+mj-lt"/>
              <a:buAutoNum type="alphaLcParenR"/>
            </a:pPr>
            <a:endParaRPr lang="en-US" dirty="0" smtClean="0"/>
          </a:p>
          <a:p>
            <a:pPr marL="514350"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1524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dirty="0" smtClean="0"/>
              <a:t>Кое от следните твърдения НЕ е валидна променлива (или не може да бъде приема стойност) в JavaScript 1.5.</a:t>
            </a:r>
            <a:r>
              <a:rPr lang="en-US" dirty="0" smtClean="0"/>
              <a:t>?</a:t>
            </a:r>
          </a:p>
          <a:p>
            <a:pPr marL="871538" lvl="1" indent="-514350">
              <a:lnSpc>
                <a:spcPct val="100000"/>
              </a:lnSpc>
              <a:buFont typeface="+mj-lt"/>
              <a:buAutoNum type="alphaLcParenR"/>
            </a:pPr>
            <a:r>
              <a:rPr lang="en-US" dirty="0" smtClean="0"/>
              <a:t>$dollar</a:t>
            </a:r>
          </a:p>
          <a:p>
            <a:pPr marL="871538" lvl="1" indent="-514350">
              <a:lnSpc>
                <a:spcPct val="100000"/>
              </a:lnSpc>
              <a:buFont typeface="+mj-lt"/>
              <a:buAutoNum type="alphaLcParenR"/>
            </a:pPr>
            <a:r>
              <a:rPr lang="bg-BG" dirty="0" smtClean="0"/>
              <a:t>_�valid</a:t>
            </a:r>
            <a:endParaRPr lang="en-US" dirty="0" smtClean="0"/>
          </a:p>
          <a:p>
            <a:pPr marL="871538" lvl="1" indent="-514350">
              <a:lnSpc>
                <a:spcPct val="100000"/>
              </a:lnSpc>
              <a:buFont typeface="+mj-lt"/>
              <a:buAutoNum type="alphaLcParenR"/>
            </a:pPr>
            <a:r>
              <a:rPr lang="en-US" dirty="0" err="1" smtClean="0"/>
              <a:t>Stringvariable</a:t>
            </a:r>
            <a:endParaRPr lang="en-US" dirty="0" smtClean="0"/>
          </a:p>
          <a:p>
            <a:pPr marL="871538" lvl="1" indent="-514350">
              <a:lnSpc>
                <a:spcPct val="100000"/>
              </a:lnSpc>
              <a:buFont typeface="+mj-lt"/>
              <a:buAutoNum type="alphaLcParenR"/>
            </a:pPr>
            <a:r>
              <a:rPr lang="bg-BG" dirty="0" smtClean="0"/>
              <a:t>В</a:t>
            </a:r>
            <a:r>
              <a:rPr lang="en-US" dirty="0" err="1" smtClean="0"/>
              <a:t>сички</a:t>
            </a:r>
            <a:r>
              <a:rPr lang="en-US" dirty="0" smtClean="0"/>
              <a:t> </a:t>
            </a:r>
            <a:r>
              <a:rPr lang="en-US" dirty="0" err="1" smtClean="0"/>
              <a:t>са</a:t>
            </a:r>
            <a:r>
              <a:rPr lang="en-US" dirty="0" smtClean="0"/>
              <a:t> </a:t>
            </a:r>
            <a:r>
              <a:rPr lang="en-US" dirty="0" err="1" smtClean="0"/>
              <a:t>валидни</a:t>
            </a:r>
            <a:endParaRPr lang="en-US" dirty="0" smtClean="0"/>
          </a:p>
          <a:p>
            <a:pPr marL="871538" lvl="1" indent="-514350">
              <a:lnSpc>
                <a:spcPct val="100000"/>
              </a:lnSpc>
              <a:buFont typeface="+mj-lt"/>
              <a:buAutoNum type="alphaLcParenR"/>
            </a:pPr>
            <a:r>
              <a:rPr lang="bg-BG" dirty="0" smtClean="0"/>
              <a:t>всички са невалидни</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533400" y="4343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z="3600" dirty="0"/>
              <a:t>Отговор</a:t>
            </a:r>
            <a:endParaRPr lang="en-US" sz="3600" dirty="0"/>
          </a:p>
        </p:txBody>
      </p:sp>
      <p:sp>
        <p:nvSpPr>
          <p:cNvPr id="3" name="Content Placeholder 2"/>
          <p:cNvSpPr>
            <a:spLocks noGrp="1"/>
          </p:cNvSpPr>
          <p:nvPr>
            <p:ph idx="1"/>
          </p:nvPr>
        </p:nvSpPr>
        <p:spPr>
          <a:xfrm>
            <a:off x="228600" y="838200"/>
            <a:ext cx="8686800" cy="5791200"/>
          </a:xfrm>
        </p:spPr>
        <p:txBody>
          <a:bodyPr/>
          <a:lstStyle/>
          <a:p>
            <a:r>
              <a:rPr lang="bg-BG" sz="2400" dirty="0" smtClean="0"/>
              <a:t>JavaScript Променливи:</a:t>
            </a:r>
          </a:p>
          <a:p>
            <a:r>
              <a:rPr lang="bg-BG" sz="1800" dirty="0" smtClean="0"/>
              <a:t>Както в алгебрата, JavaScript променливите могат да бъдат използвани за приемане (задържане) на стойности (х = 5) или изрази (Z = X + Y).</a:t>
            </a:r>
          </a:p>
          <a:p>
            <a:r>
              <a:rPr lang="bg-BG" sz="1800" dirty="0" smtClean="0"/>
              <a:t>Променливата може да има кратки имена (като X и Y) или по-описателни имена (age, sum, totalvolume).</a:t>
            </a:r>
          </a:p>
          <a:p>
            <a:pPr lvl="0"/>
            <a:r>
              <a:rPr lang="bg-BG" sz="1800" dirty="0" smtClean="0"/>
              <a:t>Имената на променливите трябва да започват с буква</a:t>
            </a:r>
          </a:p>
          <a:p>
            <a:pPr lvl="0"/>
            <a:r>
              <a:rPr lang="bg-BG" sz="1800" dirty="0" smtClean="0"/>
              <a:t>Имената на променливите могат да използват Unicode (катонапример�)</a:t>
            </a:r>
          </a:p>
          <a:p>
            <a:pPr lvl="0"/>
            <a:r>
              <a:rPr lang="bg-BG" sz="1800" dirty="0" smtClean="0"/>
              <a:t>Имената на променливите могат да започват с $ и _ </a:t>
            </a:r>
            <a:endParaRPr lang="en-US" sz="1800" dirty="0" smtClean="0"/>
          </a:p>
          <a:p>
            <a:r>
              <a:rPr lang="bg-BG" sz="1800" u="sng" dirty="0" smtClean="0">
                <a:hlinkClick r:id="rId2"/>
              </a:rPr>
              <a:t>http://www.w3schools.com/js/js_variables.asp</a:t>
            </a:r>
            <a:endParaRPr lang="bg-BG" sz="1800" dirty="0" smtClean="0"/>
          </a:p>
          <a:p>
            <a:r>
              <a:rPr lang="bg-BG" sz="1800" u="sng" dirty="0" smtClean="0">
                <a:hlinkClick r:id="rId3"/>
              </a:rPr>
              <a:t>http://oreilly.com/javascript/excerpts/learning-javascript/javascript-datatypes-variables.html</a:t>
            </a:r>
            <a:endParaRPr lang="bg-BG" sz="1800" dirty="0" smtClean="0"/>
          </a:p>
          <a:p>
            <a:r>
              <a:rPr lang="bg-BG" sz="1800" u="sng" dirty="0" smtClean="0">
                <a:hlinkClick r:id="rId4"/>
              </a:rPr>
              <a:t>http://www.tutorialspoint.com/javascript/javascript_variables.htm</a:t>
            </a:r>
            <a:endParaRPr lang="bg-BG" sz="1800" dirty="0" smtClean="0"/>
          </a:p>
          <a:p>
            <a:r>
              <a:rPr lang="bg-BG" sz="1800" u="sng" dirty="0" smtClean="0">
                <a:hlinkClick r:id="rId5"/>
              </a:rPr>
              <a:t>https://developer.mozilla.org/en-US/docs/Web/JavaScript/Guide/Values,_variables,_and_literals</a:t>
            </a:r>
            <a:endParaRPr lang="bg-BG" sz="1800" dirty="0" smtClean="0"/>
          </a:p>
          <a:p>
            <a:pPr lvl="0"/>
            <a:endParaRPr lang="bg-BG" sz="1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1774624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Отговор</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Java  е обектно-ориентиран език за програмиране. Кодът, написан на Java не се компилира до машинен код за определен процесор, а до специфичен за езика код, наречен байт код. Поради това за изпълнението на програма, написана на Java е необходима т. нар. Виртуална машина (на английски: </a:t>
            </a:r>
            <a:r>
              <a:rPr lang="bg-BG" i="1" dirty="0" smtClean="0"/>
              <a:t>Java Virtual Machine</a:t>
            </a:r>
            <a:r>
              <a:rPr lang="bg-BG" dirty="0" smtClean="0"/>
              <a:t>).</a:t>
            </a:r>
          </a:p>
          <a:p>
            <a:pPr lvl="1"/>
            <a:endParaRPr lang="bg-BG" sz="2600" dirty="0" smtClean="0"/>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bg-BG" dirty="0" smtClean="0"/>
              <a:t>Работа с компютърни системи и програми</a:t>
            </a:r>
            <a:endParaRPr lang="en-US" dirty="0"/>
          </a:p>
        </p:txBody>
      </p:sp>
      <p:sp>
        <p:nvSpPr>
          <p:cNvPr id="10" name="Subtitle 2"/>
          <p:cNvSpPr>
            <a:spLocks noGrp="1"/>
          </p:cNvSpPr>
          <p:nvPr>
            <p:ph type="subTitle" idx="1"/>
          </p:nvPr>
        </p:nvSpPr>
        <p:spPr>
          <a:xfrm>
            <a:off x="609600" y="2550320"/>
            <a:ext cx="7924800" cy="569120"/>
          </a:xfrm>
        </p:spPr>
        <p:txBody>
          <a:bodyPr/>
          <a:lstStyle/>
          <a:p>
            <a:r>
              <a:rPr lang="bg-BG" dirty="0"/>
              <a:t>Инсталиране, използване, поддръжка, …</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Въпрос</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Msconfig</a:t>
            </a:r>
            <a:r>
              <a:rPr lang="en-US" dirty="0" smtClean="0"/>
              <a:t> &gt;&gt; </a:t>
            </a:r>
            <a:r>
              <a:rPr lang="en-GB" dirty="0" err="1" smtClean="0"/>
              <a:t>Startup</a:t>
            </a:r>
            <a:r>
              <a:rPr lang="en-GB" dirty="0" smtClean="0"/>
              <a:t> </a:t>
            </a:r>
            <a:r>
              <a:rPr lang="bg-BG" dirty="0" smtClean="0"/>
              <a:t>служи за:</a:t>
            </a:r>
          </a:p>
          <a:p>
            <a:pPr marL="871538" lvl="1" indent="-514350">
              <a:buFont typeface="+mj-lt"/>
              <a:buAutoNum type="alphaLcParenR"/>
            </a:pPr>
            <a:r>
              <a:rPr lang="bg-BG" dirty="0" smtClean="0"/>
              <a:t>Избиране на програми, които да се включат при пускане на компютъра и кои не</a:t>
            </a:r>
            <a:endParaRPr lang="en-US" dirty="0" smtClean="0"/>
          </a:p>
          <a:p>
            <a:pPr marL="871538" lvl="1" indent="-514350">
              <a:buFont typeface="+mj-lt"/>
              <a:buAutoNum type="alphaLcParenR"/>
            </a:pPr>
            <a:r>
              <a:rPr lang="bg-BG" dirty="0" smtClean="0"/>
              <a:t>Триене на програми</a:t>
            </a:r>
            <a:endParaRPr lang="en-US" dirty="0" smtClean="0"/>
          </a:p>
          <a:p>
            <a:pPr marL="871538" lvl="1" indent="-514350">
              <a:buFont typeface="+mj-lt"/>
              <a:buAutoNum type="alphaLcParenR"/>
            </a:pPr>
            <a:r>
              <a:rPr lang="bg-BG" dirty="0" smtClean="0"/>
              <a:t>Инсталиране на програми</a:t>
            </a:r>
            <a:endParaRPr lang="en-US" dirty="0" smtClean="0"/>
          </a:p>
          <a:p>
            <a:pPr marL="871538" lvl="1" indent="-514350">
              <a:buFont typeface="+mj-lt"/>
              <a:buAutoNum type="alphaLcParenR"/>
            </a:pPr>
            <a:r>
              <a:rPr lang="bg-BG" dirty="0" smtClean="0"/>
              <a:t>Намиране на програми, които искаме да използваме в момента</a:t>
            </a:r>
            <a:endParaRPr lang="en-US" dirty="0" smtClean="0"/>
          </a:p>
          <a:p>
            <a:pPr marL="871538" lvl="1" indent="-514350">
              <a:buFont typeface="+mj-lt"/>
              <a:buAutoNum type="alphaLcParenR"/>
            </a:pPr>
            <a:endParaRPr lang="bg-BG" dirty="0" smtClean="0"/>
          </a:p>
          <a:p>
            <a:pPr marL="871538" lvl="1" indent="-514350">
              <a:buFont typeface="+mj-lt"/>
              <a:buAutoNum type="alphaLcParenR"/>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5550</TotalTime>
  <Words>2250</Words>
  <Application>Microsoft Office PowerPoint</Application>
  <PresentationFormat>On-screen Show (4:3)</PresentationFormat>
  <Paragraphs>314</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Telerik Academy</vt:lpstr>
      <vt:lpstr>Примерни въпроси за НОИТ</vt:lpstr>
      <vt:lpstr>PowerPoint Presentation</vt:lpstr>
      <vt:lpstr>Въпрос</vt:lpstr>
      <vt:lpstr>Отговор</vt:lpstr>
      <vt:lpstr>Софтуерни системи</vt:lpstr>
      <vt:lpstr>Въпрос</vt:lpstr>
      <vt:lpstr>Отговор</vt:lpstr>
      <vt:lpstr>Работа с компютърни системи и програми</vt:lpstr>
      <vt:lpstr>Въпрос</vt:lpstr>
      <vt:lpstr>Отговор</vt:lpstr>
      <vt:lpstr>Пренос на данни и бройни системи</vt:lpstr>
      <vt:lpstr>Въпрос</vt:lpstr>
      <vt:lpstr>Отговор</vt:lpstr>
      <vt:lpstr>Операционни системи</vt:lpstr>
      <vt:lpstr>Въпрос</vt:lpstr>
      <vt:lpstr>Отговор</vt:lpstr>
      <vt:lpstr>Софтуерно инженерство</vt:lpstr>
      <vt:lpstr>Въпрос</vt:lpstr>
      <vt:lpstr>Отговор</vt:lpstr>
      <vt:lpstr>Компресиране на данни</vt:lpstr>
      <vt:lpstr>Въпрос</vt:lpstr>
      <vt:lpstr>Отговор</vt:lpstr>
      <vt:lpstr>Текстообработка</vt:lpstr>
      <vt:lpstr>Въпрос</vt:lpstr>
      <vt:lpstr>Отговор</vt:lpstr>
      <vt:lpstr>Компютърна графика</vt:lpstr>
      <vt:lpstr>Въпрос</vt:lpstr>
      <vt:lpstr>Отговор</vt:lpstr>
      <vt:lpstr>Бази от данни</vt:lpstr>
      <vt:lpstr>Въпрос</vt:lpstr>
      <vt:lpstr>Отговор</vt:lpstr>
      <vt:lpstr>Информационни системи</vt:lpstr>
      <vt:lpstr>Въпрос</vt:lpstr>
      <vt:lpstr>Отговор</vt:lpstr>
      <vt:lpstr>Сигурност и защита на информацията</vt:lpstr>
      <vt:lpstr>Въпрос</vt:lpstr>
      <vt:lpstr>Отговор</vt:lpstr>
      <vt:lpstr>Презентационни системи</vt:lpstr>
      <vt:lpstr>Въпрос</vt:lpstr>
      <vt:lpstr>Отговор</vt:lpstr>
      <vt:lpstr>Мултимедия</vt:lpstr>
      <vt:lpstr>Въпрос</vt:lpstr>
      <vt:lpstr>Отговор</vt:lpstr>
      <vt:lpstr>Компютърни мрежи</vt:lpstr>
      <vt:lpstr>Въпрос</vt:lpstr>
      <vt:lpstr>Отговор</vt:lpstr>
      <vt:lpstr>Устройство на Интернет</vt:lpstr>
      <vt:lpstr>Въпрос</vt:lpstr>
      <vt:lpstr>Отговор</vt:lpstr>
      <vt:lpstr>Електронна комуникация</vt:lpstr>
      <vt:lpstr>Въпрос</vt:lpstr>
      <vt:lpstr>Отговор</vt:lpstr>
      <vt:lpstr>World Wide Web (WWW)</vt:lpstr>
      <vt:lpstr>Въпрос</vt:lpstr>
      <vt:lpstr>Отговор</vt:lpstr>
      <vt:lpstr>Уеб дизайн, HTML, CSS</vt:lpstr>
      <vt:lpstr>Въпрос</vt:lpstr>
      <vt:lpstr>Отговор</vt:lpstr>
      <vt:lpstr>Скриптови езици и JavaScript</vt:lpstr>
      <vt:lpstr>Въпрос</vt:lpstr>
      <vt:lpstr>Отговор</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Ivo</cp:lastModifiedBy>
  <cp:revision>582</cp:revision>
  <dcterms:created xsi:type="dcterms:W3CDTF">2007-12-08T16:03:35Z</dcterms:created>
  <dcterms:modified xsi:type="dcterms:W3CDTF">2013-11-28T19:27:21Z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